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60" r:id="rId1"/>
    <p:sldMasterId id="2147483698" r:id="rId2"/>
  </p:sldMasterIdLst>
  <p:notesMasterIdLst>
    <p:notesMasterId r:id="rId35"/>
  </p:notesMasterIdLst>
  <p:handoutMasterIdLst>
    <p:handoutMasterId r:id="rId36"/>
  </p:handoutMasterIdLst>
  <p:sldIdLst>
    <p:sldId id="332" r:id="rId3"/>
    <p:sldId id="355" r:id="rId4"/>
    <p:sldId id="356" r:id="rId5"/>
    <p:sldId id="354" r:id="rId6"/>
    <p:sldId id="400" r:id="rId7"/>
    <p:sldId id="401" r:id="rId8"/>
    <p:sldId id="361" r:id="rId9"/>
    <p:sldId id="363" r:id="rId10"/>
    <p:sldId id="413" r:id="rId11"/>
    <p:sldId id="414" r:id="rId12"/>
    <p:sldId id="365" r:id="rId13"/>
    <p:sldId id="351" r:id="rId14"/>
    <p:sldId id="422" r:id="rId15"/>
    <p:sldId id="415" r:id="rId16"/>
    <p:sldId id="416" r:id="rId17"/>
    <p:sldId id="423" r:id="rId18"/>
    <p:sldId id="373" r:id="rId19"/>
    <p:sldId id="418" r:id="rId20"/>
    <p:sldId id="377" r:id="rId21"/>
    <p:sldId id="398" r:id="rId22"/>
    <p:sldId id="381" r:id="rId23"/>
    <p:sldId id="419" r:id="rId24"/>
    <p:sldId id="408" r:id="rId25"/>
    <p:sldId id="420" r:id="rId26"/>
    <p:sldId id="388" r:id="rId27"/>
    <p:sldId id="424" r:id="rId28"/>
    <p:sldId id="425" r:id="rId29"/>
    <p:sldId id="393" r:id="rId30"/>
    <p:sldId id="394" r:id="rId31"/>
    <p:sldId id="386" r:id="rId32"/>
    <p:sldId id="421" r:id="rId33"/>
    <p:sldId id="399" r:id="rId34"/>
  </p:sldIdLst>
  <p:sldSz cx="9144000" cy="5715000" type="screen16x10"/>
  <p:notesSz cx="7099300" cy="10234613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191"/>
    <a:srgbClr val="00B050"/>
    <a:srgbClr val="197EC6"/>
    <a:srgbClr val="0000FF"/>
    <a:srgbClr val="EAEAEA"/>
    <a:srgbClr val="FFFFFF"/>
    <a:srgbClr val="CCF2FF"/>
    <a:srgbClr val="00519E"/>
    <a:srgbClr val="D0A27C"/>
    <a:srgbClr val="3E44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AA2A47-7D59-4227-8470-22562C433513}" v="59" dt="2022-12-14T20:56:32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68" autoAdjust="0"/>
    <p:restoredTop sz="87519" autoAdjust="0"/>
  </p:normalViewPr>
  <p:slideViewPr>
    <p:cSldViewPr snapToGrid="0">
      <p:cViewPr>
        <p:scale>
          <a:sx n="75" d="100"/>
          <a:sy n="75" d="100"/>
        </p:scale>
        <p:origin x="3240" y="8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285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4791" y="272060"/>
            <a:ext cx="6111642" cy="51350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76444" y="9824749"/>
            <a:ext cx="670800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D7E73298-8476-4AA7-AAD3-582D9CBA2F96}" type="datetime1">
              <a:rPr lang="de-DE" sz="900" smtClean="0"/>
              <a:t>14.12.2022</a:t>
            </a:fld>
            <a:endParaRPr lang="en-US" sz="9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84791" y="9824751"/>
            <a:ext cx="4658333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300"/>
            </a:lvl1pPr>
          </a:lstStyle>
          <a:p>
            <a:r>
              <a:rPr lang="en-US" sz="9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490813" y="9824751"/>
            <a:ext cx="372667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300"/>
            </a:lvl1pPr>
          </a:lstStyle>
          <a:p>
            <a:pPr algn="l"/>
            <a:fld id="{EE9A79A6-2547-4C8F-B0ED-316280A1A122}" type="slidenum">
              <a:rPr lang="en-US" sz="900"/>
              <a:pPr algn="l"/>
              <a:t>‹Nr.›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305" userDrawn="1">
          <p15:clr>
            <a:srgbClr val="F26B43"/>
          </p15:clr>
        </p15:guide>
        <p15:guide id="3" pos="4155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4467" y="273998"/>
            <a:ext cx="6111733" cy="51350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3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75713" y="9823617"/>
            <a:ext cx="670800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7813" y="1128713"/>
            <a:ext cx="5524500" cy="3454400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4791" y="4925407"/>
            <a:ext cx="6111642" cy="4029879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4467" y="9823617"/>
            <a:ext cx="4658333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491853" y="9823617"/>
            <a:ext cx="372667" cy="16117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9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224" userDrawn="1">
          <p15:clr>
            <a:srgbClr val="F26B43"/>
          </p15:clr>
        </p15:guide>
        <p15:guide id="2" pos="305" userDrawn="1">
          <p15:clr>
            <a:srgbClr val="F26B43"/>
          </p15:clr>
        </p15:guide>
        <p15:guide id="3" pos="415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7813" y="1130300"/>
            <a:ext cx="5524500" cy="34544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E759AFC-B553-4F91-946C-DA1E7ACEFB8F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45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94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66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effectLst/>
                <a:latin typeface="Calibri" panose="020F0502020204030204" pitchFamily="34" charset="0"/>
              </a:rPr>
              <a:t>PFAS als perfektes Beispiel weil Kombination von wenig Daten und viel Wissen über Modellgleichungen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01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effectLst/>
                <a:latin typeface="Calibri" panose="020F0502020204030204" pitchFamily="34" charset="0"/>
              </a:rPr>
              <a:t>PFAS als perfektes Beispiel weil Kombination von wenig Daten und viel Wissen über Modellgleichungen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2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Direkte Vergleiche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855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Direkte Vergleiche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83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Direkte Vergleiche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350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26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29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37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effectLst/>
                <a:latin typeface="Calibri" panose="020F0502020204030204" pitchFamily="34" charset="0"/>
              </a:rPr>
              <a:t>PFAS als perfektes Beispiel weil Kombination von wenig Daten und viel Wissen über Modellgleichungen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17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62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0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effectLst/>
                <a:latin typeface="Calibri" panose="020F0502020204030204" pitchFamily="34" charset="0"/>
              </a:rPr>
              <a:t>PFAS als perfektes Beispiel weil Kombination von wenig Daten und viel Wissen über Modellgleichungen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84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576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273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>
                <a:effectLst/>
                <a:latin typeface="Calibri" panose="020F0502020204030204" pitchFamily="34" charset="0"/>
              </a:rPr>
              <a:t>PFAS als perfektes Beispiel weil Kombination von wenig Daten und viel Wissen über Modellgleichungen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3467F68-3B50-4F1C-9955-D83CA7D6F0E1}" type="datetime1">
              <a:rPr lang="de-DE" smtClean="0"/>
              <a:t>14.12.2022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25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516247" y="4200003"/>
            <a:ext cx="1044000" cy="10440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344528"/>
            <a:ext cx="2056867" cy="43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232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174400" y="2541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4116120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407600"/>
            <a:ext cx="9144000" cy="43092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 noChangeAspect="1"/>
          </p:cNvSpPr>
          <p:nvPr>
            <p:ph type="ctrTitle" hasCustomPrompt="1"/>
          </p:nvPr>
        </p:nvSpPr>
        <p:spPr>
          <a:xfrm>
            <a:off x="4578969" y="1004400"/>
            <a:ext cx="4320000" cy="4320000"/>
          </a:xfrm>
          <a:prstGeom prst="ellipse">
            <a:avLst/>
          </a:prstGeom>
          <a:solidFill>
            <a:schemeClr val="tx1"/>
          </a:solidFill>
        </p:spPr>
        <p:txBody>
          <a:bodyPr wrap="square" lIns="0" tIns="0" rIns="0" bIns="1260000" anchor="b" anchorCtr="0">
            <a:noAutofit/>
          </a:bodyPr>
          <a:lstStyle>
            <a:lvl1pPr marL="0" indent="0" algn="l">
              <a:lnSpc>
                <a:spcPct val="90000"/>
              </a:lnSpc>
              <a:defRPr sz="2800" b="1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0138" y="3621600"/>
            <a:ext cx="3240688" cy="428400"/>
          </a:xfrm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7516247" y="4200003"/>
            <a:ext cx="1044000" cy="10440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800" y="344529"/>
            <a:ext cx="2136071" cy="43199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63" t="1" b="-1"/>
          <a:stretch/>
        </p:blipFill>
        <p:spPr>
          <a:xfrm>
            <a:off x="914400" y="656409"/>
            <a:ext cx="1628471" cy="16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135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2993073" y="254658"/>
            <a:ext cx="6150927" cy="795580"/>
            <a:chOff x="2993073" y="255630"/>
            <a:chExt cx="6150927" cy="795580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638675" y="439585"/>
              <a:ext cx="4505325" cy="552548"/>
            </a:xfrm>
            <a:prstGeom prst="rect">
              <a:avLst/>
            </a:prstGeom>
          </p:spPr>
        </p:pic>
        <p:sp>
          <p:nvSpPr>
            <p:cNvPr id="12" name="Ellipse 11"/>
            <p:cNvSpPr/>
            <p:nvPr/>
          </p:nvSpPr>
          <p:spPr>
            <a:xfrm>
              <a:off x="7955688" y="331210"/>
              <a:ext cx="720000" cy="720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4008" y="379933"/>
              <a:ext cx="572900" cy="554892"/>
            </a:xfrm>
            <a:prstGeom prst="rect">
              <a:avLst/>
            </a:prstGeom>
          </p:spPr>
        </p:pic>
        <p:sp>
          <p:nvSpPr>
            <p:cNvPr id="14" name="Rechteck 13"/>
            <p:cNvSpPr/>
            <p:nvPr/>
          </p:nvSpPr>
          <p:spPr>
            <a:xfrm>
              <a:off x="2993073" y="255630"/>
              <a:ext cx="6150927" cy="7847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5176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54518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10885308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AE9EC-8766-4655-8F7F-DC04301811E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925000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D64B-3274-4680-AED7-4AAA89CC7E08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8913115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47C6C-CF34-4446-AFDF-C96618ADA1F4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2191564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38166-EC2E-4EDA-9ED9-EFD869FE45E5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703062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42E7F-4407-4BDA-ABA3-314534971E27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26795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/>
          <p:cNvGrpSpPr/>
          <p:nvPr userDrawn="1"/>
        </p:nvGrpSpPr>
        <p:grpSpPr>
          <a:xfrm>
            <a:off x="2993073" y="254658"/>
            <a:ext cx="6150927" cy="795580"/>
            <a:chOff x="2993073" y="255630"/>
            <a:chExt cx="6150927" cy="795580"/>
          </a:xfrm>
        </p:grpSpPr>
        <p:pic>
          <p:nvPicPr>
            <p:cNvPr id="11" name="Grafik 10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4638675" y="439585"/>
              <a:ext cx="4505325" cy="552548"/>
            </a:xfrm>
            <a:prstGeom prst="rect">
              <a:avLst/>
            </a:prstGeom>
          </p:spPr>
        </p:pic>
        <p:sp>
          <p:nvSpPr>
            <p:cNvPr id="12" name="Ellipse 11"/>
            <p:cNvSpPr/>
            <p:nvPr/>
          </p:nvSpPr>
          <p:spPr>
            <a:xfrm>
              <a:off x="7955688" y="331210"/>
              <a:ext cx="720000" cy="720000"/>
            </a:xfrm>
            <a:prstGeom prst="ellips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3" name="Grafik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94008" y="379933"/>
              <a:ext cx="572900" cy="554892"/>
            </a:xfrm>
            <a:prstGeom prst="rect">
              <a:avLst/>
            </a:prstGeom>
          </p:spPr>
        </p:pic>
        <p:sp>
          <p:nvSpPr>
            <p:cNvPr id="14" name="Rechteck 13"/>
            <p:cNvSpPr/>
            <p:nvPr/>
          </p:nvSpPr>
          <p:spPr>
            <a:xfrm>
              <a:off x="2993073" y="255630"/>
              <a:ext cx="6150927" cy="784772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D5BA-CC37-4780-9FE4-3884A528EF4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 mit blauem 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6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10400" y="2124000"/>
            <a:ext cx="1440000" cy="1440000"/>
          </a:xfrm>
          <a:prstGeom prst="ellipse">
            <a:avLst/>
          </a:prstGeom>
          <a:solidFill>
            <a:schemeClr val="bg1"/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Textplatzhalt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74400" y="2325600"/>
            <a:ext cx="3290054" cy="216000"/>
          </a:xfrm>
        </p:spPr>
        <p:txBody>
          <a:bodyPr/>
          <a:lstStyle>
            <a:lvl1pPr marL="0" indent="0">
              <a:buNone/>
              <a:defRPr sz="1200" b="1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174400" y="3912292"/>
            <a:ext cx="3290054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Abteilung oder Institutsname</a:t>
            </a:r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19" hasCustomPrompt="1"/>
          </p:nvPr>
        </p:nvSpPr>
        <p:spPr>
          <a:xfrm>
            <a:off x="2174400" y="2541600"/>
            <a:ext cx="2747409" cy="216000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Adresse eingeben</a:t>
            </a:r>
          </a:p>
        </p:txBody>
      </p:sp>
    </p:spTree>
    <p:extLst>
      <p:ext uri="{BB962C8B-B14F-4D97-AF65-F5344CB8AC3E}">
        <p14:creationId xmlns:p14="http://schemas.microsoft.com/office/powerpoint/2010/main" val="124829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0" y="0"/>
            <a:ext cx="9144000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8" name="bk object 17"/>
          <p:cNvSpPr/>
          <p:nvPr userDrawn="1"/>
        </p:nvSpPr>
        <p:spPr>
          <a:xfrm>
            <a:off x="1279949" y="0"/>
            <a:ext cx="6544309" cy="3926204"/>
          </a:xfrm>
          <a:custGeom>
            <a:avLst/>
            <a:gdLst/>
            <a:ahLst/>
            <a:cxnLst/>
            <a:rect l="l" t="t" r="r" b="b"/>
            <a:pathLst>
              <a:path w="6544309" h="3926204">
                <a:moveTo>
                  <a:pt x="68016" y="0"/>
                </a:moveTo>
                <a:lnTo>
                  <a:pt x="42823" y="123182"/>
                </a:lnTo>
                <a:lnTo>
                  <a:pt x="10846" y="385553"/>
                </a:lnTo>
                <a:lnTo>
                  <a:pt x="0" y="653897"/>
                </a:lnTo>
                <a:lnTo>
                  <a:pt x="10846" y="922242"/>
                </a:lnTo>
                <a:lnTo>
                  <a:pt x="42823" y="1184612"/>
                </a:lnTo>
                <a:lnTo>
                  <a:pt x="95089" y="1440166"/>
                </a:lnTo>
                <a:lnTo>
                  <a:pt x="166802" y="1688062"/>
                </a:lnTo>
                <a:lnTo>
                  <a:pt x="257120" y="1927457"/>
                </a:lnTo>
                <a:lnTo>
                  <a:pt x="365200" y="2157510"/>
                </a:lnTo>
                <a:lnTo>
                  <a:pt x="490201" y="2377378"/>
                </a:lnTo>
                <a:lnTo>
                  <a:pt x="631281" y="2586220"/>
                </a:lnTo>
                <a:lnTo>
                  <a:pt x="787597" y="2783193"/>
                </a:lnTo>
                <a:lnTo>
                  <a:pt x="958308" y="2967456"/>
                </a:lnTo>
                <a:lnTo>
                  <a:pt x="1142571" y="3138167"/>
                </a:lnTo>
                <a:lnTo>
                  <a:pt x="1339545" y="3294482"/>
                </a:lnTo>
                <a:lnTo>
                  <a:pt x="1548387" y="3435561"/>
                </a:lnTo>
                <a:lnTo>
                  <a:pt x="1768256" y="3560562"/>
                </a:lnTo>
                <a:lnTo>
                  <a:pt x="1998308" y="3668642"/>
                </a:lnTo>
                <a:lnTo>
                  <a:pt x="2237703" y="3758959"/>
                </a:lnTo>
                <a:lnTo>
                  <a:pt x="2485598" y="3830671"/>
                </a:lnTo>
                <a:lnTo>
                  <a:pt x="2741151" y="3882937"/>
                </a:lnTo>
                <a:lnTo>
                  <a:pt x="3003520" y="3914914"/>
                </a:lnTo>
                <a:lnTo>
                  <a:pt x="3271862" y="3925760"/>
                </a:lnTo>
                <a:lnTo>
                  <a:pt x="3540207" y="3914914"/>
                </a:lnTo>
                <a:lnTo>
                  <a:pt x="3802577" y="3882937"/>
                </a:lnTo>
                <a:lnTo>
                  <a:pt x="4058131" y="3830671"/>
                </a:lnTo>
                <a:lnTo>
                  <a:pt x="4306027" y="3758959"/>
                </a:lnTo>
                <a:lnTo>
                  <a:pt x="4545422" y="3668642"/>
                </a:lnTo>
                <a:lnTo>
                  <a:pt x="4775475" y="3560562"/>
                </a:lnTo>
                <a:lnTo>
                  <a:pt x="4995343" y="3435561"/>
                </a:lnTo>
                <a:lnTo>
                  <a:pt x="5204185" y="3294482"/>
                </a:lnTo>
                <a:lnTo>
                  <a:pt x="5401159" y="3138167"/>
                </a:lnTo>
                <a:lnTo>
                  <a:pt x="5585421" y="2967456"/>
                </a:lnTo>
                <a:lnTo>
                  <a:pt x="5756132" y="2783193"/>
                </a:lnTo>
                <a:lnTo>
                  <a:pt x="5912448" y="2586220"/>
                </a:lnTo>
                <a:lnTo>
                  <a:pt x="6053527" y="2377378"/>
                </a:lnTo>
                <a:lnTo>
                  <a:pt x="6178527" y="2157510"/>
                </a:lnTo>
                <a:lnTo>
                  <a:pt x="6286607" y="1927457"/>
                </a:lnTo>
                <a:lnTo>
                  <a:pt x="6376924" y="1688062"/>
                </a:lnTo>
                <a:lnTo>
                  <a:pt x="6448637" y="1440166"/>
                </a:lnTo>
                <a:lnTo>
                  <a:pt x="6500902" y="1184612"/>
                </a:lnTo>
                <a:lnTo>
                  <a:pt x="6532879" y="922242"/>
                </a:lnTo>
                <a:lnTo>
                  <a:pt x="6543725" y="653897"/>
                </a:lnTo>
                <a:lnTo>
                  <a:pt x="6532879" y="385553"/>
                </a:lnTo>
                <a:lnTo>
                  <a:pt x="6500902" y="123182"/>
                </a:lnTo>
                <a:lnTo>
                  <a:pt x="6475709" y="0"/>
                </a:lnTo>
                <a:lnTo>
                  <a:pt x="68016" y="0"/>
                </a:lnTo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0" y="900000"/>
            <a:ext cx="4118110" cy="1360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629826"/>
            <a:ext cx="4118110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2710761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799" y="2250000"/>
            <a:ext cx="5526581" cy="900000"/>
          </a:xfr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0" y="1944000"/>
            <a:ext cx="3026729" cy="22159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</p:spTree>
    <p:extLst>
      <p:ext uri="{BB962C8B-B14F-4D97-AF65-F5344CB8AC3E}">
        <p14:creationId xmlns:p14="http://schemas.microsoft.com/office/powerpoint/2010/main" val="3178261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4BDC6-0837-485C-997E-8C712DEAA0E3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5" name="object 2"/>
          <p:cNvSpPr/>
          <p:nvPr userDrawn="1"/>
        </p:nvSpPr>
        <p:spPr>
          <a:xfrm>
            <a:off x="410148" y="-91410"/>
            <a:ext cx="7198359" cy="4796155"/>
          </a:xfrm>
          <a:custGeom>
            <a:avLst/>
            <a:gdLst/>
            <a:ahLst/>
            <a:cxnLst/>
            <a:rect l="l" t="t" r="r" b="b"/>
            <a:pathLst>
              <a:path w="7198359" h="4796155">
                <a:moveTo>
                  <a:pt x="6992384" y="0"/>
                </a:moveTo>
                <a:lnTo>
                  <a:pt x="205721" y="0"/>
                </a:lnTo>
                <a:lnTo>
                  <a:pt x="183482" y="58947"/>
                </a:lnTo>
                <a:lnTo>
                  <a:pt x="104598" y="331632"/>
                </a:lnTo>
                <a:lnTo>
                  <a:pt x="47105" y="612741"/>
                </a:lnTo>
                <a:lnTo>
                  <a:pt x="11930" y="901348"/>
                </a:lnTo>
                <a:lnTo>
                  <a:pt x="0" y="1196526"/>
                </a:lnTo>
                <a:lnTo>
                  <a:pt x="11930" y="1491704"/>
                </a:lnTo>
                <a:lnTo>
                  <a:pt x="47105" y="1780311"/>
                </a:lnTo>
                <a:lnTo>
                  <a:pt x="104598" y="2061420"/>
                </a:lnTo>
                <a:lnTo>
                  <a:pt x="183482" y="2334105"/>
                </a:lnTo>
                <a:lnTo>
                  <a:pt x="282831" y="2597440"/>
                </a:lnTo>
                <a:lnTo>
                  <a:pt x="401719" y="2850498"/>
                </a:lnTo>
                <a:lnTo>
                  <a:pt x="539220" y="3092354"/>
                </a:lnTo>
                <a:lnTo>
                  <a:pt x="694408" y="3322080"/>
                </a:lnTo>
                <a:lnTo>
                  <a:pt x="866356" y="3538751"/>
                </a:lnTo>
                <a:lnTo>
                  <a:pt x="1054138" y="3741441"/>
                </a:lnTo>
                <a:lnTo>
                  <a:pt x="1256827" y="3929223"/>
                </a:lnTo>
                <a:lnTo>
                  <a:pt x="1473498" y="4101171"/>
                </a:lnTo>
                <a:lnTo>
                  <a:pt x="1703225" y="4256358"/>
                </a:lnTo>
                <a:lnTo>
                  <a:pt x="1945080" y="4393859"/>
                </a:lnTo>
                <a:lnTo>
                  <a:pt x="2198139" y="4512748"/>
                </a:lnTo>
                <a:lnTo>
                  <a:pt x="2461473" y="4612097"/>
                </a:lnTo>
                <a:lnTo>
                  <a:pt x="2734158" y="4690981"/>
                </a:lnTo>
                <a:lnTo>
                  <a:pt x="3015267" y="4748474"/>
                </a:lnTo>
                <a:lnTo>
                  <a:pt x="3303874" y="4783648"/>
                </a:lnTo>
                <a:lnTo>
                  <a:pt x="3599053" y="4795579"/>
                </a:lnTo>
                <a:lnTo>
                  <a:pt x="3894231" y="4783648"/>
                </a:lnTo>
                <a:lnTo>
                  <a:pt x="4182838" y="4748474"/>
                </a:lnTo>
                <a:lnTo>
                  <a:pt x="4463947" y="4690981"/>
                </a:lnTo>
                <a:lnTo>
                  <a:pt x="4736632" y="4612097"/>
                </a:lnTo>
                <a:lnTo>
                  <a:pt x="4999966" y="4512748"/>
                </a:lnTo>
                <a:lnTo>
                  <a:pt x="5253025" y="4393859"/>
                </a:lnTo>
                <a:lnTo>
                  <a:pt x="5494880" y="4256358"/>
                </a:lnTo>
                <a:lnTo>
                  <a:pt x="5724607" y="4101171"/>
                </a:lnTo>
                <a:lnTo>
                  <a:pt x="5941278" y="3929223"/>
                </a:lnTo>
                <a:lnTo>
                  <a:pt x="6143967" y="3741441"/>
                </a:lnTo>
                <a:lnTo>
                  <a:pt x="6331749" y="3538751"/>
                </a:lnTo>
                <a:lnTo>
                  <a:pt x="6503697" y="3322080"/>
                </a:lnTo>
                <a:lnTo>
                  <a:pt x="6658885" y="3092354"/>
                </a:lnTo>
                <a:lnTo>
                  <a:pt x="6796386" y="2850498"/>
                </a:lnTo>
                <a:lnTo>
                  <a:pt x="6915274" y="2597440"/>
                </a:lnTo>
                <a:lnTo>
                  <a:pt x="7014623" y="2334105"/>
                </a:lnTo>
                <a:lnTo>
                  <a:pt x="7093507" y="2061420"/>
                </a:lnTo>
                <a:lnTo>
                  <a:pt x="7151000" y="1780311"/>
                </a:lnTo>
                <a:lnTo>
                  <a:pt x="7186175" y="1491704"/>
                </a:lnTo>
                <a:lnTo>
                  <a:pt x="7198106" y="1196526"/>
                </a:lnTo>
                <a:lnTo>
                  <a:pt x="7186175" y="901348"/>
                </a:lnTo>
                <a:lnTo>
                  <a:pt x="7151000" y="612741"/>
                </a:lnTo>
                <a:lnTo>
                  <a:pt x="7093507" y="331632"/>
                </a:lnTo>
                <a:lnTo>
                  <a:pt x="7014623" y="58947"/>
                </a:lnTo>
                <a:lnTo>
                  <a:pt x="6992384" y="0"/>
                </a:lnTo>
                <a:close/>
              </a:path>
            </a:pathLst>
          </a:custGeom>
          <a:solidFill>
            <a:srgbClr val="323232"/>
          </a:solidFill>
        </p:spPr>
        <p:txBody>
          <a:bodyPr wrap="square" lIns="0" tIns="0" rIns="0" bIns="0" rtlCol="0"/>
          <a:lstStyle/>
          <a:p>
            <a:pPr>
              <a:lnSpc>
                <a:spcPct val="120000"/>
              </a:lnSpc>
            </a:pPr>
            <a:endParaRPr lang="de-DE" dirty="0"/>
          </a:p>
        </p:txBody>
      </p:sp>
      <p:sp>
        <p:nvSpPr>
          <p:cNvPr id="6" name="object 3"/>
          <p:cNvSpPr/>
          <p:nvPr userDrawn="1"/>
        </p:nvSpPr>
        <p:spPr>
          <a:xfrm>
            <a:off x="5559362" y="3040401"/>
            <a:ext cx="2049145" cy="2049145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dirty="0"/>
          </a:p>
        </p:txBody>
      </p:sp>
      <p:sp>
        <p:nvSpPr>
          <p:cNvPr id="7" name="object 8"/>
          <p:cNvSpPr txBox="1"/>
          <p:nvPr userDrawn="1"/>
        </p:nvSpPr>
        <p:spPr>
          <a:xfrm>
            <a:off x="5907214" y="1625721"/>
            <a:ext cx="1295400" cy="3064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895"/>
              </a:lnSpc>
            </a:pPr>
            <a:r>
              <a:rPr lang="de-DE" sz="20000" b="1" dirty="0">
                <a:solidFill>
                  <a:srgbClr val="BFBFBF"/>
                </a:solidFill>
                <a:latin typeface="Arial"/>
                <a:cs typeface="Arial"/>
              </a:rPr>
              <a:t>„</a:t>
            </a:r>
            <a:endParaRPr lang="de-DE" sz="20000" dirty="0">
              <a:latin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936000"/>
            <a:ext cx="4834626" cy="1852276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0" y="3024000"/>
            <a:ext cx="3805721" cy="463994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49376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396000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5688" y="1597025"/>
            <a:ext cx="3960000" cy="34920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D30D6A-9AA2-478F-AE79-D68496DFBEC8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92662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063F5-37E5-447A-B5F5-09F8D9A3FA87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11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15688" y="1597026"/>
            <a:ext cx="3960000" cy="239148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15688" y="1909916"/>
            <a:ext cx="3960000" cy="3179609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042460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597025"/>
            <a:ext cx="4176860" cy="3492500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6114C-3299-4993-8FB7-039C2033B389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716400"/>
            <a:ext cx="8208000" cy="276225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597025"/>
            <a:ext cx="3780000" cy="34925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57339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D0AD9-0176-481E-84E6-92618B764CD1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111537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1245972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57322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703823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996000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4126599"/>
            <a:ext cx="5936400" cy="818802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00442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A27888E6-2173-49EA-A015-8ACBDD36942A}" type="datetime1">
              <a:rPr lang="de-DE" smtClean="0"/>
              <a:t>14.12.2022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2226" y="54180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Matthias Gültig - Bachelor's Thesis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6" r:id="rId4"/>
    <p:sldLayoutId id="2147483680" r:id="rId5"/>
    <p:sldLayoutId id="2147483664" r:id="rId6"/>
    <p:sldLayoutId id="2147483665" r:id="rId7"/>
    <p:sldLayoutId id="2147483678" r:id="rId8"/>
    <p:sldLayoutId id="2147483684" r:id="rId9"/>
    <p:sldLayoutId id="2147483687" r:id="rId1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6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3206" userDrawn="1">
          <p15:clr>
            <a:srgbClr val="F26B43"/>
          </p15:clr>
        </p15:guide>
        <p15:guide id="4" pos="546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1597025"/>
            <a:ext cx="8207375" cy="34925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5418000"/>
            <a:ext cx="5328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fld id="{73C30888-259D-4DE8-9B38-932E065F5DE3}" type="datetime1">
              <a:rPr lang="de-DE" smtClean="0"/>
              <a:t>14.12.2022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2226" y="54180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9200" y="5418000"/>
            <a:ext cx="223200" cy="12600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9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02" r:id="rId2"/>
    <p:sldLayoutId id="2147483703" r:id="rId3"/>
    <p:sldLayoutId id="2147483704" r:id="rId4"/>
    <p:sldLayoutId id="2147483706" r:id="rId5"/>
    <p:sldLayoutId id="2147483708" r:id="rId6"/>
    <p:sldLayoutId id="2147483710" r:id="rId7"/>
    <p:sldLayoutId id="2147483712" r:id="rId8"/>
    <p:sldLayoutId id="2147483714" r:id="rId9"/>
    <p:sldLayoutId id="2147483715" r:id="rId10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3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5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25" indent="-1841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38" indent="-176213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06">
          <p15:clr>
            <a:srgbClr val="F26B43"/>
          </p15:clr>
        </p15:guide>
        <p15:guide id="2" pos="295">
          <p15:clr>
            <a:srgbClr val="F26B43"/>
          </p15:clr>
        </p15:guide>
        <p15:guide id="3" orient="horz" pos="3206">
          <p15:clr>
            <a:srgbClr val="F26B43"/>
          </p15:clr>
        </p15:guide>
        <p15:guide id="4" pos="546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18" Type="http://schemas.openxmlformats.org/officeDocument/2006/relationships/image" Target="../media/image6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image" Target="../media/image46.png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57.png"/><Relationship Id="rId18" Type="http://schemas.openxmlformats.org/officeDocument/2006/relationships/image" Target="../media/image60.png"/><Relationship Id="rId3" Type="http://schemas.openxmlformats.org/officeDocument/2006/relationships/image" Target="../media/image64.png"/><Relationship Id="rId21" Type="http://schemas.openxmlformats.org/officeDocument/2006/relationships/image" Target="../media/image78.png"/><Relationship Id="rId7" Type="http://schemas.openxmlformats.org/officeDocument/2006/relationships/image" Target="../media/image68.png"/><Relationship Id="rId12" Type="http://schemas.openxmlformats.org/officeDocument/2006/relationships/image" Target="../media/image55.png"/><Relationship Id="rId17" Type="http://schemas.openxmlformats.org/officeDocument/2006/relationships/image" Target="../media/image76.png"/><Relationship Id="rId2" Type="http://schemas.openxmlformats.org/officeDocument/2006/relationships/image" Target="../media/image63.png"/><Relationship Id="rId16" Type="http://schemas.openxmlformats.org/officeDocument/2006/relationships/image" Target="../media/image75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1.png"/><Relationship Id="rId5" Type="http://schemas.openxmlformats.org/officeDocument/2006/relationships/image" Target="../media/image66.png"/><Relationship Id="rId15" Type="http://schemas.openxmlformats.org/officeDocument/2006/relationships/image" Target="../media/image74.png"/><Relationship Id="rId23" Type="http://schemas.openxmlformats.org/officeDocument/2006/relationships/image" Target="../media/image80.png"/><Relationship Id="rId10" Type="http://schemas.openxmlformats.org/officeDocument/2006/relationships/image" Target="../media/image71.png"/><Relationship Id="rId19" Type="http://schemas.openxmlformats.org/officeDocument/2006/relationships/image" Target="../media/image77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Relationship Id="rId14" Type="http://schemas.openxmlformats.org/officeDocument/2006/relationships/image" Target="../media/image73.png"/><Relationship Id="rId22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1.png"/><Relationship Id="rId5" Type="http://schemas.openxmlformats.org/officeDocument/2006/relationships/image" Target="../media/image871.png"/><Relationship Id="rId4" Type="http://schemas.openxmlformats.org/officeDocument/2006/relationships/image" Target="../media/image86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1.png"/><Relationship Id="rId7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5.jpg"/><Relationship Id="rId5" Type="http://schemas.openxmlformats.org/officeDocument/2006/relationships/image" Target="../media/image10.jpg"/><Relationship Id="rId10" Type="http://schemas.openxmlformats.org/officeDocument/2006/relationships/image" Target="../media/image14.pn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4.png"/><Relationship Id="rId3" Type="http://schemas.openxmlformats.org/officeDocument/2006/relationships/image" Target="../media/image94.png"/><Relationship Id="rId7" Type="http://schemas.openxmlformats.org/officeDocument/2006/relationships/image" Target="../media/image15.jpg"/><Relationship Id="rId12" Type="http://schemas.microsoft.com/office/2007/relationships/hdphoto" Target="../media/hdphoto4.wdp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11" Type="http://schemas.openxmlformats.org/officeDocument/2006/relationships/image" Target="../media/image25.png"/><Relationship Id="rId5" Type="http://schemas.openxmlformats.org/officeDocument/2006/relationships/image" Target="../media/image20.png"/><Relationship Id="rId15" Type="http://schemas.openxmlformats.org/officeDocument/2006/relationships/image" Target="../media/image8.png"/><Relationship Id="rId10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3.jpg"/><Relationship Id="rId14" Type="http://schemas.microsoft.com/office/2007/relationships/hdphoto" Target="../media/hdphoto3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5.jp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4.wdp"/><Relationship Id="rId3" Type="http://schemas.openxmlformats.org/officeDocument/2006/relationships/image" Target="../media/image15.jpg"/><Relationship Id="rId7" Type="http://schemas.microsoft.com/office/2007/relationships/hdphoto" Target="../media/hdphoto3.wdp"/><Relationship Id="rId12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23.jpg"/><Relationship Id="rId10" Type="http://schemas.microsoft.com/office/2007/relationships/hdphoto" Target="../media/hdphoto2.wdp"/><Relationship Id="rId4" Type="http://schemas.openxmlformats.org/officeDocument/2006/relationships/image" Target="../media/image22.jpg"/><Relationship Id="rId9" Type="http://schemas.openxmlformats.org/officeDocument/2006/relationships/image" Target="../media/image20.png"/><Relationship Id="rId1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png"/><Relationship Id="rId3" Type="http://schemas.openxmlformats.org/officeDocument/2006/relationships/image" Target="../media/image22.jpg"/><Relationship Id="rId7" Type="http://schemas.openxmlformats.org/officeDocument/2006/relationships/image" Target="../media/image19.png"/><Relationship Id="rId12" Type="http://schemas.microsoft.com/office/2007/relationships/hdphoto" Target="../media/hdphoto4.wdp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8.png"/><Relationship Id="rId4" Type="http://schemas.openxmlformats.org/officeDocument/2006/relationships/image" Target="../media/image23.jpg"/><Relationship Id="rId9" Type="http://schemas.microsoft.com/office/2007/relationships/hdphoto" Target="../media/hdphoto2.wdp"/><Relationship Id="rId1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microsoft.com/office/2007/relationships/hdphoto" Target="../media/hdphoto3.wdp"/><Relationship Id="rId3" Type="http://schemas.openxmlformats.org/officeDocument/2006/relationships/image" Target="../media/image19.png"/><Relationship Id="rId7" Type="http://schemas.openxmlformats.org/officeDocument/2006/relationships/image" Target="../media/image22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jpg"/><Relationship Id="rId11" Type="http://schemas.microsoft.com/office/2007/relationships/hdphoto" Target="../media/hdphoto4.wdp"/><Relationship Id="rId5" Type="http://schemas.microsoft.com/office/2007/relationships/hdphoto" Target="../media/hdphoto2.wdp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331204"/>
            <a:ext cx="9144000" cy="1383796"/>
          </a:xfrm>
          <a:prstGeom prst="rect">
            <a:avLst/>
          </a:prstGeom>
        </p:spPr>
      </p:pic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000" dirty="0"/>
              <a:t>Learning a contaminant transport solver for PFAS with FINN</a:t>
            </a:r>
            <a:endParaRPr lang="de-DE" sz="2000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5216861" y="4041178"/>
            <a:ext cx="3240688" cy="658588"/>
          </a:xfrm>
        </p:spPr>
        <p:txBody>
          <a:bodyPr>
            <a:normAutofit/>
          </a:bodyPr>
          <a:lstStyle/>
          <a:p>
            <a:r>
              <a:rPr lang="en-US" dirty="0"/>
              <a:t>Matthias Gültig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238" y="4434954"/>
            <a:ext cx="572900" cy="554892"/>
          </a:xfrm>
          <a:prstGeom prst="rect">
            <a:avLst/>
          </a:prstGeom>
        </p:spPr>
      </p:pic>
      <p:sp>
        <p:nvSpPr>
          <p:cNvPr id="2" name="Untertitel 7">
            <a:extLst>
              <a:ext uri="{FF2B5EF4-FFF2-40B4-BE49-F238E27FC236}">
                <a16:creationId xmlns:a16="http://schemas.microsoft.com/office/drawing/2014/main" id="{3C299AA5-56A4-6FF2-ED47-B26C5715DB3E}"/>
              </a:ext>
            </a:extLst>
          </p:cNvPr>
          <p:cNvSpPr txBox="1">
            <a:spLocks/>
          </p:cNvSpPr>
          <p:nvPr/>
        </p:nvSpPr>
        <p:spPr>
          <a:xfrm>
            <a:off x="5216861" y="3446966"/>
            <a:ext cx="3240688" cy="4284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Bachelor’s Thesis presentation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BBE8F5E-2DFF-81D7-4EC0-A8F7731C79C0}"/>
              </a:ext>
            </a:extLst>
          </p:cNvPr>
          <p:cNvSpPr txBox="1"/>
          <p:nvPr/>
        </p:nvSpPr>
        <p:spPr>
          <a:xfrm>
            <a:off x="192504" y="3105673"/>
            <a:ext cx="4572000" cy="1604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Supervisor: </a:t>
            </a:r>
          </a:p>
          <a:p>
            <a:r>
              <a:rPr lang="en-US" dirty="0"/>
              <a:t>Nils Wildt, MSc</a:t>
            </a:r>
          </a:p>
          <a:p>
            <a:endParaRPr lang="en-US" dirty="0"/>
          </a:p>
          <a:p>
            <a:r>
              <a:rPr lang="en-US" dirty="0"/>
              <a:t>Examiners:</a:t>
            </a:r>
          </a:p>
          <a:p>
            <a:r>
              <a:rPr lang="en-US" dirty="0"/>
              <a:t>Prof. Dr. Wolfgang Nowak</a:t>
            </a:r>
          </a:p>
          <a:p>
            <a:r>
              <a:rPr lang="en-US" dirty="0" err="1"/>
              <a:t>Apl</a:t>
            </a:r>
            <a:r>
              <a:rPr lang="en-US" dirty="0"/>
              <a:t>. Prof. Dr. Sergey </a:t>
            </a:r>
            <a:r>
              <a:rPr lang="en-US" dirty="0" err="1"/>
              <a:t>Oladyshkin</a:t>
            </a:r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32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7F78D-8299-A2F5-B483-824F0AA8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D61B3-C5FF-9633-71F5-E7F27288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06" y="5421618"/>
            <a:ext cx="6048000" cy="126000"/>
          </a:xfrm>
        </p:spPr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63959-9AA4-04B0-332C-F4241F63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B7A1427-97C0-6FF5-DF0F-34A04A92D46D}"/>
              </a:ext>
            </a:extLst>
          </p:cNvPr>
          <p:cNvGrpSpPr/>
          <p:nvPr/>
        </p:nvGrpSpPr>
        <p:grpSpPr>
          <a:xfrm rot="19669852">
            <a:off x="747721" y="1927018"/>
            <a:ext cx="745355" cy="193797"/>
            <a:chOff x="3697401" y="2105374"/>
            <a:chExt cx="745355" cy="19379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767637B-1C4B-ABD6-108C-940A8E656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904" r="69968" b="65218"/>
            <a:stretch/>
          </p:blipFill>
          <p:spPr>
            <a:xfrm>
              <a:off x="3697401" y="2109730"/>
              <a:ext cx="427842" cy="18944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B5EF229-F90C-C96F-1F5E-91A625FCD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72" t="23904" b="65218"/>
            <a:stretch/>
          </p:blipFill>
          <p:spPr>
            <a:xfrm>
              <a:off x="4116507" y="2105374"/>
              <a:ext cx="326249" cy="193432"/>
            </a:xfrm>
            <a:prstGeom prst="rect">
              <a:avLst/>
            </a:prstGeom>
          </p:spPr>
        </p:pic>
      </p:grpSp>
      <p:pic>
        <p:nvPicPr>
          <p:cNvPr id="14" name="Grafik 1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C34123-AE15-77D0-BEF2-2B21A83DB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759" l="10000" r="92500">
                        <a14:foregroundMark x1="92500" y1="72892" x2="92500" y2="72892"/>
                        <a14:backgroundMark x1="69643" y1="16265" x2="69643" y2="16265"/>
                        <a14:backgroundMark x1="35357" y1="69880" x2="51071" y2="87349"/>
                        <a14:backgroundMark x1="40000" y1="81325" x2="7500" y2="74096"/>
                        <a14:backgroundMark x1="14286" y1="64458" x2="41429" y2="82530"/>
                        <a14:backgroundMark x1="40000" y1="76506" x2="27500" y2="66867"/>
                        <a14:backgroundMark x1="45357" y1="68072" x2="45357" y2="68072"/>
                        <a14:backgroundMark x1="37500" y1="40964" x2="37500" y2="40964"/>
                        <a14:backgroundMark x1="56071" y1="54217" x2="42143" y2="42771"/>
                        <a14:backgroundMark x1="75000" y1="66265" x2="31071" y2="35542"/>
                        <a14:backgroundMark x1="13929" y1="29518" x2="13929" y2="29518"/>
                        <a14:backgroundMark x1="22500" y1="19277" x2="22500" y2="19277"/>
                        <a14:backgroundMark x1="18571" y1="6627" x2="18571" y2="6627"/>
                        <a14:backgroundMark x1="18929" y1="10843" x2="23929" y2="14458"/>
                        <a14:backgroundMark x1="92500" y1="65663" x2="88929" y2="53614"/>
                        <a14:backgroundMark x1="88214" y1="52410" x2="68571" y2="42169"/>
                        <a14:backgroundMark x1="74643" y1="83133" x2="26429" y2="62651"/>
                        <a14:backgroundMark x1="40000" y1="64458" x2="24643" y2="60843"/>
                        <a14:backgroundMark x1="75000" y1="45783" x2="25000" y2="14458"/>
                        <a14:backgroundMark x1="88214" y1="74096" x2="88214" y2="74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22" y="1872825"/>
            <a:ext cx="775862" cy="459975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BB03A1E-8293-973B-3D4B-A7193D68B6BF}"/>
              </a:ext>
            </a:extLst>
          </p:cNvPr>
          <p:cNvGrpSpPr/>
          <p:nvPr/>
        </p:nvGrpSpPr>
        <p:grpSpPr>
          <a:xfrm>
            <a:off x="2583967" y="3109703"/>
            <a:ext cx="621240" cy="1277233"/>
            <a:chOff x="1259432" y="1842769"/>
            <a:chExt cx="1141596" cy="2571547"/>
          </a:xfrm>
        </p:grpSpPr>
        <p:pic>
          <p:nvPicPr>
            <p:cNvPr id="10" name="Grafik 9" descr="Ein Bild, das ClipArt enthält.">
              <a:extLst>
                <a:ext uri="{FF2B5EF4-FFF2-40B4-BE49-F238E27FC236}">
                  <a16:creationId xmlns:a16="http://schemas.microsoft.com/office/drawing/2014/main" id="{A432A896-E227-5355-42DA-2AB813706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803" r="28545"/>
            <a:stretch/>
          </p:blipFill>
          <p:spPr>
            <a:xfrm>
              <a:off x="1259432" y="1842769"/>
              <a:ext cx="1056483" cy="257154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97278FD-E2EA-CF55-914A-48F572A16D86}"/>
                </a:ext>
              </a:extLst>
            </p:cNvPr>
            <p:cNvSpPr txBox="1"/>
            <p:nvPr/>
          </p:nvSpPr>
          <p:spPr>
            <a:xfrm>
              <a:off x="1564907" y="3109882"/>
              <a:ext cx="836121" cy="4009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>
                  <a:solidFill>
                    <a:schemeClr val="bg1"/>
                  </a:solidFill>
                </a:rPr>
                <a:t>FINN</a:t>
              </a:r>
            </a:p>
          </p:txBody>
        </p:sp>
      </p:grp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BAC052-5CCF-CDFC-E599-E15532520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50" t="63064" r="45500"/>
          <a:stretch/>
        </p:blipFill>
        <p:spPr>
          <a:xfrm>
            <a:off x="1112027" y="3773786"/>
            <a:ext cx="405116" cy="34582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83B48E5-4B05-2A13-3015-FBA0695729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0" r="50000" b="60819"/>
          <a:stretch/>
        </p:blipFill>
        <p:spPr>
          <a:xfrm rot="256283">
            <a:off x="1438231" y="4206339"/>
            <a:ext cx="246305" cy="249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A025FCB-F722-DBBA-6D17-E2AD076463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00" t="16000" r="12500" b="71222"/>
          <a:stretch/>
        </p:blipFill>
        <p:spPr>
          <a:xfrm>
            <a:off x="831644" y="4047038"/>
            <a:ext cx="268956" cy="8926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2977210-F215-07EA-B8C1-6613E7F0FC22}"/>
              </a:ext>
            </a:extLst>
          </p:cNvPr>
          <p:cNvSpPr txBox="1"/>
          <p:nvPr/>
        </p:nvSpPr>
        <p:spPr>
          <a:xfrm>
            <a:off x="563337" y="2329283"/>
            <a:ext cx="1379983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Experimental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6EB661-C06C-8AD4-B27D-58CC0C52C8CE}"/>
              </a:ext>
            </a:extLst>
          </p:cNvPr>
          <p:cNvSpPr txBox="1"/>
          <p:nvPr/>
        </p:nvSpPr>
        <p:spPr>
          <a:xfrm>
            <a:off x="601146" y="3507864"/>
            <a:ext cx="1304365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Model </a:t>
            </a:r>
            <a:r>
              <a:rPr lang="de-DE" sz="1400" dirty="0" err="1"/>
              <a:t>equations</a:t>
            </a:r>
            <a:endParaRPr lang="de-DE" sz="1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1820F-0463-C5F9-3063-A99D0BFB1B18}"/>
              </a:ext>
            </a:extLst>
          </p:cNvPr>
          <p:cNvGrpSpPr/>
          <p:nvPr/>
        </p:nvGrpSpPr>
        <p:grpSpPr>
          <a:xfrm>
            <a:off x="5748201" y="3200830"/>
            <a:ext cx="990981" cy="1263382"/>
            <a:chOff x="3060242" y="101741"/>
            <a:chExt cx="2092701" cy="2596863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9FA5E88-6E02-5F34-15C1-33A3B6F22130}"/>
                </a:ext>
              </a:extLst>
            </p:cNvPr>
            <p:cNvGrpSpPr/>
            <p:nvPr/>
          </p:nvGrpSpPr>
          <p:grpSpPr>
            <a:xfrm>
              <a:off x="3060242" y="101741"/>
              <a:ext cx="2092701" cy="2596863"/>
              <a:chOff x="3009900" y="373708"/>
              <a:chExt cx="3245875" cy="3817292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FCDD49B-7133-D0A3-9BF5-35D7C99F1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2"/>
              <a:stretch/>
            </p:blipFill>
            <p:spPr>
              <a:xfrm>
                <a:off x="3074987" y="373708"/>
                <a:ext cx="3180788" cy="371028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FB151C7-AC24-3F3A-50E8-207E9EE75F09}"/>
                  </a:ext>
                </a:extLst>
              </p:cNvPr>
              <p:cNvSpPr/>
              <p:nvPr/>
            </p:nvSpPr>
            <p:spPr>
              <a:xfrm>
                <a:off x="3009900" y="2943225"/>
                <a:ext cx="304800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</p:grp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8D7FF3F-C318-5E6B-C6D9-589E85A3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05633">
              <a:off x="4549452" y="532549"/>
              <a:ext cx="481584" cy="40843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44E7E56-9D97-C3EC-3C06-64D95BEB5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50" r="50000" b="60819"/>
            <a:stretch/>
          </p:blipFill>
          <p:spPr>
            <a:xfrm>
              <a:off x="3418526" y="984049"/>
              <a:ext cx="219854" cy="222301"/>
            </a:xfrm>
            <a:prstGeom prst="rect">
              <a:avLst/>
            </a:prstGeom>
          </p:spPr>
        </p:pic>
        <p:pic>
          <p:nvPicPr>
            <p:cNvPr id="39" name="Grafik 38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537FFF3C-4FC2-B80B-514A-56C92EE3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17391" y1="46575" x2="17391" y2="46575"/>
                          <a14:foregroundMark x1="40870" y1="61644" x2="40870" y2="61644"/>
                          <a14:foregroundMark x1="66522" y1="33562" x2="66522" y2="33562"/>
                          <a14:foregroundMark x1="75652" y1="84247" x2="75652" y2="84247"/>
                          <a14:foregroundMark x1="21739" y1="78082" x2="21739" y2="780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636011">
              <a:off x="3233065" y="551352"/>
              <a:ext cx="584177" cy="370826"/>
            </a:xfrm>
            <a:prstGeom prst="rect">
              <a:avLst/>
            </a:prstGeom>
          </p:spPr>
        </p:pic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41711647-F96A-1B65-14BF-300E7E561E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63" t="9755"/>
          <a:stretch/>
        </p:blipFill>
        <p:spPr>
          <a:xfrm>
            <a:off x="7389053" y="3545479"/>
            <a:ext cx="1005088" cy="957213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2962053-F1D9-E9E0-35BD-F218094B1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6815">
            <a:off x="922374" y="4230469"/>
            <a:ext cx="492979" cy="312935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B2D1759-ADEC-A4A7-FA1D-553A7A334F92}"/>
              </a:ext>
            </a:extLst>
          </p:cNvPr>
          <p:cNvSpPr/>
          <p:nvPr/>
        </p:nvSpPr>
        <p:spPr>
          <a:xfrm>
            <a:off x="2732324" y="224291"/>
            <a:ext cx="3679352" cy="67946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a contaminant transport solver for PFAS with FINN</a:t>
            </a:r>
            <a:endParaRPr lang="de-DE" sz="160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3BF2FF7-0454-F412-342E-73B11A42BAF6}"/>
              </a:ext>
            </a:extLst>
          </p:cNvPr>
          <p:cNvSpPr/>
          <p:nvPr/>
        </p:nvSpPr>
        <p:spPr>
          <a:xfrm>
            <a:off x="405306" y="1110115"/>
            <a:ext cx="1696045" cy="3494771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F724DC9-98E3-ED5D-8A92-2E103FEB132D}"/>
              </a:ext>
            </a:extLst>
          </p:cNvPr>
          <p:cNvSpPr txBox="1"/>
          <p:nvPr/>
        </p:nvSpPr>
        <p:spPr>
          <a:xfrm>
            <a:off x="719450" y="1172364"/>
            <a:ext cx="1067756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I. BASICS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9361F3F-8927-3820-FD7E-638A53D35299}"/>
              </a:ext>
            </a:extLst>
          </p:cNvPr>
          <p:cNvSpPr/>
          <p:nvPr/>
        </p:nvSpPr>
        <p:spPr>
          <a:xfrm>
            <a:off x="2196340" y="1110115"/>
            <a:ext cx="4751320" cy="3494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5ED0DE5-244A-4E0F-2F0A-8E1582B5D283}"/>
              </a:ext>
            </a:extLst>
          </p:cNvPr>
          <p:cNvSpPr txBox="1"/>
          <p:nvPr/>
        </p:nvSpPr>
        <p:spPr>
          <a:xfrm>
            <a:off x="4009336" y="1172364"/>
            <a:ext cx="138730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II. METHODS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D966A8-9F78-DC2A-0AE1-4136C908E03C}"/>
              </a:ext>
            </a:extLst>
          </p:cNvPr>
          <p:cNvSpPr txBox="1"/>
          <p:nvPr/>
        </p:nvSpPr>
        <p:spPr>
          <a:xfrm>
            <a:off x="2394731" y="2065724"/>
            <a:ext cx="4046906" cy="1692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Implementation </a:t>
            </a:r>
            <a:r>
              <a:rPr lang="de-DE" sz="1400" dirty="0" err="1"/>
              <a:t>of</a:t>
            </a:r>
            <a:r>
              <a:rPr lang="de-DE" sz="1400" dirty="0"/>
              <a:t> a Finite </a:t>
            </a:r>
            <a:r>
              <a:rPr lang="de-DE" sz="1400" dirty="0" err="1"/>
              <a:t>Difference</a:t>
            </a:r>
            <a:r>
              <a:rPr lang="de-DE" sz="1400" dirty="0"/>
              <a:t> (FD) </a:t>
            </a:r>
            <a:r>
              <a:rPr lang="de-DE" sz="1400" dirty="0" err="1"/>
              <a:t>solver</a:t>
            </a: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r>
              <a:rPr lang="de-DE" sz="1400" dirty="0"/>
              <a:t>Embedding </a:t>
            </a:r>
            <a:r>
              <a:rPr lang="de-DE" sz="1400" dirty="0" err="1"/>
              <a:t>into</a:t>
            </a:r>
            <a:r>
              <a:rPr lang="de-DE" sz="1400" dirty="0"/>
              <a:t> Finite Volume </a:t>
            </a:r>
            <a:r>
              <a:rPr lang="de-DE" sz="1400" dirty="0" err="1"/>
              <a:t>Neural</a:t>
            </a:r>
            <a:r>
              <a:rPr lang="de-DE" sz="1400" dirty="0"/>
              <a:t> Network (FINN)</a:t>
            </a:r>
          </a:p>
          <a:p>
            <a:pPr algn="ctr">
              <a:buClr>
                <a:schemeClr val="accent1"/>
              </a:buClr>
            </a:pP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60A3F43-361B-151C-0CAA-564645CC90D8}"/>
              </a:ext>
            </a:extLst>
          </p:cNvPr>
          <p:cNvSpPr/>
          <p:nvPr/>
        </p:nvSpPr>
        <p:spPr>
          <a:xfrm>
            <a:off x="7043419" y="1110115"/>
            <a:ext cx="1696357" cy="34947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91556AF-0832-F177-4496-0D41F8B6A45D}"/>
              </a:ext>
            </a:extLst>
          </p:cNvPr>
          <p:cNvSpPr txBox="1"/>
          <p:nvPr/>
        </p:nvSpPr>
        <p:spPr>
          <a:xfrm>
            <a:off x="7336961" y="1172364"/>
            <a:ext cx="110927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III. RESULTS AND DISCUSSION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C99FB48-EB4C-FF07-13EE-FF24BD547786}"/>
              </a:ext>
            </a:extLst>
          </p:cNvPr>
          <p:cNvSpPr txBox="1"/>
          <p:nvPr/>
        </p:nvSpPr>
        <p:spPr>
          <a:xfrm>
            <a:off x="7239415" y="1683424"/>
            <a:ext cx="1304365" cy="18291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 err="1"/>
              <a:t>Application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FINN on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18A5267-EAE2-52AA-7302-5E0A133B110A}"/>
              </a:ext>
            </a:extLst>
          </p:cNvPr>
          <p:cNvSpPr/>
          <p:nvPr/>
        </p:nvSpPr>
        <p:spPr>
          <a:xfrm>
            <a:off x="563913" y="3350918"/>
            <a:ext cx="1411153" cy="12140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0D4C793-537E-2194-E542-88C2044DB97D}"/>
              </a:ext>
            </a:extLst>
          </p:cNvPr>
          <p:cNvSpPr/>
          <p:nvPr/>
        </p:nvSpPr>
        <p:spPr>
          <a:xfrm>
            <a:off x="6477429" y="211885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2EB4D38-E21A-2FD6-8A26-697ED1E143D0}"/>
              </a:ext>
            </a:extLst>
          </p:cNvPr>
          <p:cNvSpPr/>
          <p:nvPr/>
        </p:nvSpPr>
        <p:spPr>
          <a:xfrm>
            <a:off x="6477429" y="270810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B5DA23B-7052-F4F9-15E5-099C23D809A3}"/>
              </a:ext>
            </a:extLst>
          </p:cNvPr>
          <p:cNvSpPr/>
          <p:nvPr/>
        </p:nvSpPr>
        <p:spPr>
          <a:xfrm>
            <a:off x="7864315" y="295980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81501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C13B72-E87B-5297-0956-13C37654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CEE78-A98B-4DAB-9569-D107760B2BC5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8135B5-6AE7-6D6B-EACC-A5E82EC1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149C33-062E-A35E-C146-4A2130BF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3334AC-9626-571F-B421-94010D29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27331"/>
            <a:ext cx="8207375" cy="278290"/>
          </a:xfrm>
        </p:spPr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3B82D38-7CC0-4E44-7737-905A52373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800" y="823998"/>
            <a:ext cx="8208000" cy="276225"/>
          </a:xfrm>
        </p:spPr>
        <p:txBody>
          <a:bodyPr/>
          <a:lstStyle/>
          <a:p>
            <a:r>
              <a:rPr lang="de-DE" dirty="0" err="1"/>
              <a:t>Advection</a:t>
            </a:r>
            <a:r>
              <a:rPr lang="de-DE" dirty="0"/>
              <a:t>-Dispersion-Sorption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0438E7D-4A22-9BBB-5EB7-74AE5F268FED}"/>
              </a:ext>
            </a:extLst>
          </p:cNvPr>
          <p:cNvSpPr/>
          <p:nvPr/>
        </p:nvSpPr>
        <p:spPr>
          <a:xfrm>
            <a:off x="7189111" y="1218600"/>
            <a:ext cx="756000" cy="3780000"/>
          </a:xfrm>
          <a:prstGeom prst="rect">
            <a:avLst/>
          </a:prstGeom>
          <a:solidFill>
            <a:srgbClr val="D0A27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37D4540-D259-BB22-6D45-1E95F145E8D3}"/>
              </a:ext>
            </a:extLst>
          </p:cNvPr>
          <p:cNvSpPr/>
          <p:nvPr/>
        </p:nvSpPr>
        <p:spPr>
          <a:xfrm>
            <a:off x="7946133" y="1218600"/>
            <a:ext cx="756000" cy="37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806B347-62B9-627E-79F3-C83D323EA374}"/>
                  </a:ext>
                </a:extLst>
              </p:cNvPr>
              <p:cNvSpPr txBox="1"/>
              <p:nvPr/>
            </p:nvSpPr>
            <p:spPr>
              <a:xfrm>
                <a:off x="8212667" y="2954391"/>
                <a:ext cx="222932" cy="308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806B347-62B9-627E-79F3-C83D323EA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667" y="2954391"/>
                <a:ext cx="222932" cy="308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2FBC250-270D-E433-E2A7-7E1EC900612D}"/>
              </a:ext>
            </a:extLst>
          </p:cNvPr>
          <p:cNvCxnSpPr>
            <a:cxnSpLocks/>
          </p:cNvCxnSpPr>
          <p:nvPr/>
        </p:nvCxnSpPr>
        <p:spPr>
          <a:xfrm flipV="1">
            <a:off x="7722119" y="3123600"/>
            <a:ext cx="43354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BB822DB-21C5-7047-5161-6BFA3162398D}"/>
                  </a:ext>
                </a:extLst>
              </p:cNvPr>
              <p:cNvSpPr txBox="1"/>
              <p:nvPr/>
            </p:nvSpPr>
            <p:spPr>
              <a:xfrm>
                <a:off x="7412043" y="2954391"/>
                <a:ext cx="22293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BB822DB-21C5-7047-5161-6BFA31623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043" y="2954391"/>
                <a:ext cx="222932" cy="308418"/>
              </a:xfrm>
              <a:prstGeom prst="rect">
                <a:avLst/>
              </a:prstGeom>
              <a:blipFill>
                <a:blip r:embed="rId3"/>
                <a:stretch>
                  <a:fillRect l="-44444" r="-1388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9791625-3950-3FF6-B9FC-43A1590950A3}"/>
                  </a:ext>
                </a:extLst>
              </p:cNvPr>
              <p:cNvSpPr txBox="1"/>
              <p:nvPr/>
            </p:nvSpPr>
            <p:spPr>
              <a:xfrm>
                <a:off x="1087622" y="1476822"/>
                <a:ext cx="4572000" cy="23631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sz="160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sz="1600" b="0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de-DE" sz="1600" dirty="0"/>
                  <a:t>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de-DE" sz="160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E9791625-3950-3FF6-B9FC-43A159095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622" y="1476822"/>
                <a:ext cx="4572000" cy="23631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0186362-EA02-D756-59A4-8E3F080DBFA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I. BASICS</a:t>
            </a:r>
          </a:p>
        </p:txBody>
      </p:sp>
      <p:sp>
        <p:nvSpPr>
          <p:cNvPr id="6" name="Textplatzhalter 7">
            <a:extLst>
              <a:ext uri="{FF2B5EF4-FFF2-40B4-BE49-F238E27FC236}">
                <a16:creationId xmlns:a16="http://schemas.microsoft.com/office/drawing/2014/main" id="{DD4DDF34-C5A9-3F00-E7E5-2885CF439502}"/>
              </a:ext>
            </a:extLst>
          </p:cNvPr>
          <p:cNvSpPr txBox="1">
            <a:spLocks/>
          </p:cNvSpPr>
          <p:nvPr/>
        </p:nvSpPr>
        <p:spPr>
          <a:xfrm>
            <a:off x="442800" y="2499563"/>
            <a:ext cx="8208000" cy="2762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3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5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25" indent="-1841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38" indent="-176213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Freundlich </a:t>
            </a:r>
            <a:r>
              <a:rPr lang="de-DE" dirty="0" err="1"/>
              <a:t>sorption</a:t>
            </a:r>
            <a:r>
              <a:rPr lang="de-DE" dirty="0"/>
              <a:t> isotherm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5131BF8-4678-5AF6-BC82-246885C85870}"/>
                  </a:ext>
                </a:extLst>
              </p:cNvPr>
              <p:cNvSpPr txBox="1"/>
              <p:nvPr/>
            </p:nvSpPr>
            <p:spPr>
              <a:xfrm>
                <a:off x="2262591" y="1530716"/>
                <a:ext cx="930552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4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num>
                        <m:den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5131BF8-4678-5AF6-BC82-246885C858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591" y="1530716"/>
                <a:ext cx="930552" cy="5383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341788F-0C4D-FD83-1F92-1430CC4F2875}"/>
                  </a:ext>
                </a:extLst>
              </p:cNvPr>
              <p:cNvSpPr txBox="1"/>
              <p:nvPr/>
            </p:nvSpPr>
            <p:spPr>
              <a:xfrm>
                <a:off x="954866" y="3123600"/>
                <a:ext cx="4572000" cy="31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341788F-0C4D-FD83-1F92-1430CC4F28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66" y="3123600"/>
                <a:ext cx="4572000" cy="317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470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2" grpId="0"/>
      <p:bldP spid="6" grpId="0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C13B72-E87B-5297-0956-13C37654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CEE78-A98B-4DAB-9569-D107760B2BC5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8135B5-6AE7-6D6B-EACC-A5E82EC1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149C33-062E-A35E-C146-4A2130BF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3334AC-9626-571F-B421-94010D29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27331"/>
            <a:ext cx="8207375" cy="278290"/>
          </a:xfrm>
        </p:spPr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3B82D38-7CC0-4E44-7737-905A52373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800" y="823998"/>
            <a:ext cx="8208000" cy="276225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-site </a:t>
            </a:r>
            <a:r>
              <a:rPr lang="de-DE" dirty="0" err="1"/>
              <a:t>sorption</a:t>
            </a:r>
            <a:r>
              <a:rPr lang="de-DE" dirty="0"/>
              <a:t> (2SS)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0438E7D-4A22-9BBB-5EB7-74AE5F268FED}"/>
              </a:ext>
            </a:extLst>
          </p:cNvPr>
          <p:cNvSpPr/>
          <p:nvPr/>
        </p:nvSpPr>
        <p:spPr>
          <a:xfrm>
            <a:off x="7189111" y="1218600"/>
            <a:ext cx="756000" cy="1890000"/>
          </a:xfrm>
          <a:prstGeom prst="rect">
            <a:avLst/>
          </a:prstGeom>
          <a:solidFill>
            <a:srgbClr val="D0A27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37D4540-D259-BB22-6D45-1E95F145E8D3}"/>
              </a:ext>
            </a:extLst>
          </p:cNvPr>
          <p:cNvSpPr/>
          <p:nvPr/>
        </p:nvSpPr>
        <p:spPr>
          <a:xfrm>
            <a:off x="7946133" y="1218600"/>
            <a:ext cx="756000" cy="37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6605EC1-229D-1B93-4300-49237395D276}"/>
              </a:ext>
            </a:extLst>
          </p:cNvPr>
          <p:cNvSpPr/>
          <p:nvPr/>
        </p:nvSpPr>
        <p:spPr>
          <a:xfrm>
            <a:off x="7186752" y="3108600"/>
            <a:ext cx="756000" cy="1890000"/>
          </a:xfrm>
          <a:prstGeom prst="rect">
            <a:avLst/>
          </a:prstGeom>
          <a:solidFill>
            <a:srgbClr val="D0A27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806B347-62B9-627E-79F3-C83D323EA374}"/>
                  </a:ext>
                </a:extLst>
              </p:cNvPr>
              <p:cNvSpPr txBox="1"/>
              <p:nvPr/>
            </p:nvSpPr>
            <p:spPr>
              <a:xfrm>
                <a:off x="8212667" y="2954391"/>
                <a:ext cx="222932" cy="308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806B347-62B9-627E-79F3-C83D323EA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667" y="2954391"/>
                <a:ext cx="222932" cy="308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39C45DD-C7AA-5A68-CC20-660C92B98D42}"/>
              </a:ext>
            </a:extLst>
          </p:cNvPr>
          <p:cNvCxnSpPr/>
          <p:nvPr/>
        </p:nvCxnSpPr>
        <p:spPr>
          <a:xfrm flipV="1">
            <a:off x="7733535" y="2173640"/>
            <a:ext cx="43354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2FBC250-270D-E433-E2A7-7E1EC900612D}"/>
              </a:ext>
            </a:extLst>
          </p:cNvPr>
          <p:cNvCxnSpPr>
            <a:cxnSpLocks/>
          </p:cNvCxnSpPr>
          <p:nvPr/>
        </p:nvCxnSpPr>
        <p:spPr>
          <a:xfrm flipV="1">
            <a:off x="7725978" y="4053600"/>
            <a:ext cx="43354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AB92926-DFA9-40DD-4574-C9239FFD5026}"/>
              </a:ext>
            </a:extLst>
          </p:cNvPr>
          <p:cNvCxnSpPr>
            <a:cxnSpLocks/>
          </p:cNvCxnSpPr>
          <p:nvPr/>
        </p:nvCxnSpPr>
        <p:spPr>
          <a:xfrm>
            <a:off x="6613656" y="2163600"/>
            <a:ext cx="5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97944354-805F-CDC0-7A3D-F4E4CA5D01F2}"/>
              </a:ext>
            </a:extLst>
          </p:cNvPr>
          <p:cNvCxnSpPr>
            <a:cxnSpLocks/>
          </p:cNvCxnSpPr>
          <p:nvPr/>
        </p:nvCxnSpPr>
        <p:spPr>
          <a:xfrm>
            <a:off x="6613656" y="4053600"/>
            <a:ext cx="57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9ADD0AF3-5EC2-3312-DE1D-B30ED43DF2DF}"/>
              </a:ext>
            </a:extLst>
          </p:cNvPr>
          <p:cNvSpPr txBox="1"/>
          <p:nvPr/>
        </p:nvSpPr>
        <p:spPr>
          <a:xfrm>
            <a:off x="5329075" y="2014993"/>
            <a:ext cx="1283560" cy="297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 err="1"/>
              <a:t>instantaneous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7622B571-0126-CAE7-DD41-50A580B60DE8}"/>
              </a:ext>
            </a:extLst>
          </p:cNvPr>
          <p:cNvSpPr txBox="1"/>
          <p:nvPr/>
        </p:nvSpPr>
        <p:spPr>
          <a:xfrm>
            <a:off x="5992753" y="3903304"/>
            <a:ext cx="620904" cy="297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 err="1"/>
              <a:t>kinetic</a:t>
            </a:r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BB822DB-21C5-7047-5161-6BFA3162398D}"/>
                  </a:ext>
                </a:extLst>
              </p:cNvPr>
              <p:cNvSpPr txBox="1"/>
              <p:nvPr/>
            </p:nvSpPr>
            <p:spPr>
              <a:xfrm>
                <a:off x="7505497" y="3902864"/>
                <a:ext cx="22293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004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419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419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BB822DB-21C5-7047-5161-6BFA31623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497" y="3902864"/>
                <a:ext cx="222932" cy="308418"/>
              </a:xfrm>
              <a:prstGeom prst="rect">
                <a:avLst/>
              </a:prstGeom>
              <a:blipFill>
                <a:blip r:embed="rId4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B8D8CD7-0292-FCDB-3239-5FEDA49D027F}"/>
                  </a:ext>
                </a:extLst>
              </p:cNvPr>
              <p:cNvSpPr txBox="1"/>
              <p:nvPr/>
            </p:nvSpPr>
            <p:spPr>
              <a:xfrm>
                <a:off x="7455645" y="2009391"/>
                <a:ext cx="22293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B8D8CD7-0292-FCDB-3239-5FEDA49D0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45" y="2009391"/>
                <a:ext cx="222932" cy="308418"/>
              </a:xfrm>
              <a:prstGeom prst="rect">
                <a:avLst/>
              </a:prstGeom>
              <a:blipFill>
                <a:blip r:embed="rId5"/>
                <a:stretch>
                  <a:fillRect r="-189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5F11093-0EB5-BF35-941B-291EAA51A56A}"/>
                  </a:ext>
                </a:extLst>
              </p:cNvPr>
              <p:cNvSpPr txBox="1"/>
              <p:nvPr/>
            </p:nvSpPr>
            <p:spPr>
              <a:xfrm>
                <a:off x="4503420" y="4147224"/>
                <a:ext cx="2681642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r>
                            <a:rPr lang="de-DE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de-DE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)−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5F11093-0EB5-BF35-941B-291EAA51A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420" y="4147224"/>
                <a:ext cx="2681642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75B882A-AF96-5A43-34CE-4C0A515E6FAB}"/>
                  </a:ext>
                </a:extLst>
              </p:cNvPr>
              <p:cNvSpPr txBox="1"/>
              <p:nvPr/>
            </p:nvSpPr>
            <p:spPr>
              <a:xfrm>
                <a:off x="4945380" y="2342436"/>
                <a:ext cx="1584846" cy="570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f>
                        <m:fPr>
                          <m:ctrlP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num>
                        <m:den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75B882A-AF96-5A43-34CE-4C0A515E6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380" y="2342436"/>
                <a:ext cx="1584846" cy="570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BF7D1A6A-61FB-50D6-8FB6-FBDE1482D18A}"/>
                  </a:ext>
                </a:extLst>
              </p:cNvPr>
              <p:cNvSpPr txBox="1"/>
              <p:nvPr/>
            </p:nvSpPr>
            <p:spPr>
              <a:xfrm>
                <a:off x="377342" y="1929373"/>
                <a:ext cx="3909153" cy="647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de-DE" sz="160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60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6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de-DE" sz="16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sz="16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60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de-DE" sz="16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BF7D1A6A-61FB-50D6-8FB6-FBDE1482D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342" y="1929373"/>
                <a:ext cx="3909153" cy="64793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8F958CB-9106-D1A8-7D71-EDBD95F43D6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I. BASICS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38EFAFA-7759-C34E-E3C3-ACC1654404C8}"/>
                  </a:ext>
                </a:extLst>
              </p:cNvPr>
              <p:cNvSpPr txBox="1"/>
              <p:nvPr/>
            </p:nvSpPr>
            <p:spPr>
              <a:xfrm>
                <a:off x="362038" y="1345521"/>
                <a:ext cx="21126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𝑡𝑜𝑡</m:t>
                          </m:r>
                        </m:sub>
                      </m:sSub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1600" b="0" i="1" smtClean="0">
                              <a:solidFill>
                                <a:srgbClr val="0041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b="0" i="1" smtClean="0">
                              <a:solidFill>
                                <a:srgbClr val="00419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sz="1600" b="0" i="1" smtClean="0">
                              <a:solidFill>
                                <a:srgbClr val="00419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de-DE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de-DE" sz="160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38EFAFA-7759-C34E-E3C3-ACC165440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38" y="1345521"/>
                <a:ext cx="211264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feld 10">
            <a:extLst>
              <a:ext uri="{FF2B5EF4-FFF2-40B4-BE49-F238E27FC236}">
                <a16:creationId xmlns:a16="http://schemas.microsoft.com/office/drawing/2014/main" id="{54156F13-70B8-DA95-916F-986139916B19}"/>
              </a:ext>
            </a:extLst>
          </p:cNvPr>
          <p:cNvSpPr txBox="1"/>
          <p:nvPr/>
        </p:nvSpPr>
        <p:spPr>
          <a:xfrm>
            <a:off x="362038" y="5189762"/>
            <a:ext cx="8968544" cy="1692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00" dirty="0">
                <a:effectLst/>
                <a:latin typeface="Arial" panose="020B0604020202020204" pitchFamily="34" charset="0"/>
              </a:rPr>
              <a:t>[5] M. Th. van </a:t>
            </a:r>
            <a:r>
              <a:rPr lang="en-GB" sz="500" dirty="0" err="1">
                <a:effectLst/>
                <a:latin typeface="Arial" panose="020B0604020202020204" pitchFamily="34" charset="0"/>
              </a:rPr>
              <a:t>Genuchten</a:t>
            </a:r>
            <a:r>
              <a:rPr lang="en-GB" sz="500" dirty="0">
                <a:effectLst/>
                <a:latin typeface="Arial" panose="020B0604020202020204" pitchFamily="34" charset="0"/>
              </a:rPr>
              <a:t> and R. J. </a:t>
            </a:r>
            <a:r>
              <a:rPr lang="en-GB" sz="500" dirty="0" err="1">
                <a:effectLst/>
                <a:latin typeface="Arial" panose="020B0604020202020204" pitchFamily="34" charset="0"/>
              </a:rPr>
              <a:t>Wagenet</a:t>
            </a:r>
            <a:r>
              <a:rPr lang="en-GB" sz="500" dirty="0">
                <a:effectLst/>
                <a:latin typeface="Arial" panose="020B0604020202020204" pitchFamily="34" charset="0"/>
              </a:rPr>
              <a:t>. Two-Site/Two-Region Models for Pes-</a:t>
            </a:r>
            <a:r>
              <a:rPr lang="en-GB" sz="500" dirty="0" err="1">
                <a:effectLst/>
                <a:latin typeface="Arial" panose="020B0604020202020204" pitchFamily="34" charset="0"/>
              </a:rPr>
              <a:t>ticide</a:t>
            </a:r>
            <a:r>
              <a:rPr lang="en-GB" sz="500" dirty="0">
                <a:effectLst/>
                <a:latin typeface="Arial" panose="020B0604020202020204" pitchFamily="34" charset="0"/>
              </a:rPr>
              <a:t> Transport and Degradation: Theoretical Development and Analytical Solu-</a:t>
            </a:r>
            <a:r>
              <a:rPr lang="en-GB" sz="500" dirty="0" err="1">
                <a:effectLst/>
                <a:latin typeface="Arial" panose="020B0604020202020204" pitchFamily="34" charset="0"/>
              </a:rPr>
              <a:t>tions</a:t>
            </a:r>
            <a:r>
              <a:rPr lang="en-GB" sz="500" dirty="0">
                <a:effectLst/>
                <a:latin typeface="Arial" panose="020B0604020202020204" pitchFamily="34" charset="0"/>
              </a:rPr>
              <a:t>. Soil Sci. Soc. Am. J., 53(5):1303–1310, September 1989.</a:t>
            </a:r>
            <a:endParaRPr lang="de-DE" sz="500" dirty="0"/>
          </a:p>
        </p:txBody>
      </p:sp>
      <p:sp>
        <p:nvSpPr>
          <p:cNvPr id="12" name="Fußzeilenplatzhalter 3">
            <a:extLst>
              <a:ext uri="{FF2B5EF4-FFF2-40B4-BE49-F238E27FC236}">
                <a16:creationId xmlns:a16="http://schemas.microsoft.com/office/drawing/2014/main" id="{F5389375-7A02-E490-EA3F-D0D4DC6FB68B}"/>
              </a:ext>
            </a:extLst>
          </p:cNvPr>
          <p:cNvSpPr txBox="1">
            <a:spLocks/>
          </p:cNvSpPr>
          <p:nvPr/>
        </p:nvSpPr>
        <p:spPr>
          <a:xfrm>
            <a:off x="3506226" y="81990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[5] </a:t>
            </a:r>
          </a:p>
        </p:txBody>
      </p:sp>
    </p:spTree>
    <p:extLst>
      <p:ext uri="{BB962C8B-B14F-4D97-AF65-F5344CB8AC3E}">
        <p14:creationId xmlns:p14="http://schemas.microsoft.com/office/powerpoint/2010/main" val="126466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C13B72-E87B-5297-0956-13C37654D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CEE78-A98B-4DAB-9569-D107760B2BC5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8135B5-6AE7-6D6B-EACC-A5E82EC17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149C33-062E-A35E-C146-4A2130BF3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E3334AC-9626-571F-B421-94010D296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00" y="427331"/>
            <a:ext cx="8207375" cy="278290"/>
          </a:xfrm>
        </p:spPr>
        <p:txBody>
          <a:bodyPr/>
          <a:lstStyle/>
          <a:p>
            <a:r>
              <a:rPr lang="de-DE" dirty="0"/>
              <a:t>Model </a:t>
            </a:r>
            <a:r>
              <a:rPr lang="de-DE" dirty="0" err="1"/>
              <a:t>equation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3B82D38-7CC0-4E44-7737-905A523734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2800" y="823998"/>
            <a:ext cx="8208000" cy="276225"/>
          </a:xfrm>
        </p:spPr>
        <p:txBody>
          <a:bodyPr/>
          <a:lstStyle/>
          <a:p>
            <a:r>
              <a:rPr lang="de-DE" dirty="0" err="1"/>
              <a:t>Two</a:t>
            </a:r>
            <a:r>
              <a:rPr lang="de-DE" dirty="0"/>
              <a:t>-site </a:t>
            </a:r>
            <a:r>
              <a:rPr lang="de-DE" dirty="0" err="1"/>
              <a:t>sorption</a:t>
            </a:r>
            <a:r>
              <a:rPr lang="de-DE" dirty="0"/>
              <a:t> (2SS) </a:t>
            </a:r>
            <a:r>
              <a:rPr lang="de-DE" dirty="0" err="1"/>
              <a:t>model</a:t>
            </a:r>
            <a:endParaRPr lang="de-DE" dirty="0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0438E7D-4A22-9BBB-5EB7-74AE5F268FED}"/>
              </a:ext>
            </a:extLst>
          </p:cNvPr>
          <p:cNvSpPr/>
          <p:nvPr/>
        </p:nvSpPr>
        <p:spPr>
          <a:xfrm>
            <a:off x="7189111" y="1218600"/>
            <a:ext cx="756000" cy="1890000"/>
          </a:xfrm>
          <a:prstGeom prst="rect">
            <a:avLst/>
          </a:prstGeom>
          <a:solidFill>
            <a:srgbClr val="D0A27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937D4540-D259-BB22-6D45-1E95F145E8D3}"/>
              </a:ext>
            </a:extLst>
          </p:cNvPr>
          <p:cNvSpPr/>
          <p:nvPr/>
        </p:nvSpPr>
        <p:spPr>
          <a:xfrm>
            <a:off x="7946133" y="1218600"/>
            <a:ext cx="756000" cy="37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C6605EC1-229D-1B93-4300-49237395D276}"/>
              </a:ext>
            </a:extLst>
          </p:cNvPr>
          <p:cNvSpPr/>
          <p:nvPr/>
        </p:nvSpPr>
        <p:spPr>
          <a:xfrm>
            <a:off x="7186752" y="3108600"/>
            <a:ext cx="756000" cy="1890000"/>
          </a:xfrm>
          <a:prstGeom prst="rect">
            <a:avLst/>
          </a:prstGeom>
          <a:solidFill>
            <a:srgbClr val="D0A27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806B347-62B9-627E-79F3-C83D323EA374}"/>
                  </a:ext>
                </a:extLst>
              </p:cNvPr>
              <p:cNvSpPr txBox="1"/>
              <p:nvPr/>
            </p:nvSpPr>
            <p:spPr>
              <a:xfrm>
                <a:off x="8212667" y="2954391"/>
                <a:ext cx="222932" cy="308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806B347-62B9-627E-79F3-C83D323EA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667" y="2954391"/>
                <a:ext cx="222932" cy="30841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539C45DD-C7AA-5A68-CC20-660C92B98D42}"/>
              </a:ext>
            </a:extLst>
          </p:cNvPr>
          <p:cNvCxnSpPr/>
          <p:nvPr/>
        </p:nvCxnSpPr>
        <p:spPr>
          <a:xfrm flipV="1">
            <a:off x="7733535" y="2173640"/>
            <a:ext cx="43354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A2FBC250-270D-E433-E2A7-7E1EC900612D}"/>
              </a:ext>
            </a:extLst>
          </p:cNvPr>
          <p:cNvCxnSpPr>
            <a:cxnSpLocks/>
          </p:cNvCxnSpPr>
          <p:nvPr/>
        </p:nvCxnSpPr>
        <p:spPr>
          <a:xfrm flipV="1">
            <a:off x="7725978" y="4053600"/>
            <a:ext cx="43354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BB822DB-21C5-7047-5161-6BFA3162398D}"/>
                  </a:ext>
                </a:extLst>
              </p:cNvPr>
              <p:cNvSpPr txBox="1"/>
              <p:nvPr/>
            </p:nvSpPr>
            <p:spPr>
              <a:xfrm>
                <a:off x="7505497" y="3902864"/>
                <a:ext cx="22293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BBB822DB-21C5-7047-5161-6BFA31623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5497" y="3902864"/>
                <a:ext cx="222932" cy="308418"/>
              </a:xfrm>
              <a:prstGeom prst="rect">
                <a:avLst/>
              </a:prstGeom>
              <a:blipFill>
                <a:blip r:embed="rId4"/>
                <a:stretch>
                  <a:fillRect l="-189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B8D8CD7-0292-FCDB-3239-5FEDA49D027F}"/>
                  </a:ext>
                </a:extLst>
              </p:cNvPr>
              <p:cNvSpPr txBox="1"/>
              <p:nvPr/>
            </p:nvSpPr>
            <p:spPr>
              <a:xfrm>
                <a:off x="7455645" y="2009391"/>
                <a:ext cx="22293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B8D8CD7-0292-FCDB-3239-5FEDA49D0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45" y="2009391"/>
                <a:ext cx="222932" cy="308418"/>
              </a:xfrm>
              <a:prstGeom prst="rect">
                <a:avLst/>
              </a:prstGeom>
              <a:blipFill>
                <a:blip r:embed="rId5"/>
                <a:stretch>
                  <a:fillRect r="-1891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5F11093-0EB5-BF35-941B-291EAA51A56A}"/>
                  </a:ext>
                </a:extLst>
              </p:cNvPr>
              <p:cNvSpPr txBox="1"/>
              <p:nvPr/>
            </p:nvSpPr>
            <p:spPr>
              <a:xfrm>
                <a:off x="369658" y="2173640"/>
                <a:ext cx="2875684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35F11093-0EB5-BF35-941B-291EAA51A5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8" y="2173640"/>
                <a:ext cx="2875684" cy="5605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BF7D1A6A-61FB-50D6-8FB6-FBDE1482D18A}"/>
                  </a:ext>
                </a:extLst>
              </p:cNvPr>
              <p:cNvSpPr txBox="1"/>
              <p:nvPr/>
            </p:nvSpPr>
            <p:spPr>
              <a:xfrm>
                <a:off x="369658" y="1446249"/>
                <a:ext cx="5376633" cy="647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BF7D1A6A-61FB-50D6-8FB6-FBDE1482D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658" y="1446249"/>
                <a:ext cx="5376633" cy="64793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8F958CB-9106-D1A8-7D71-EDBD95F43D6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I. BASICS</a:t>
            </a:r>
          </a:p>
        </p:txBody>
      </p:sp>
    </p:spTree>
    <p:extLst>
      <p:ext uri="{BB962C8B-B14F-4D97-AF65-F5344CB8AC3E}">
        <p14:creationId xmlns:p14="http://schemas.microsoft.com/office/powerpoint/2010/main" val="386706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7F78D-8299-A2F5-B483-824F0AA8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D61B3-C5FF-9633-71F5-E7F27288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06" y="5421618"/>
            <a:ext cx="6048000" cy="126000"/>
          </a:xfrm>
        </p:spPr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63959-9AA4-04B0-332C-F4241F63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B7A1427-97C0-6FF5-DF0F-34A04A92D46D}"/>
              </a:ext>
            </a:extLst>
          </p:cNvPr>
          <p:cNvGrpSpPr/>
          <p:nvPr/>
        </p:nvGrpSpPr>
        <p:grpSpPr>
          <a:xfrm rot="19669852">
            <a:off x="747721" y="1927018"/>
            <a:ext cx="745355" cy="193797"/>
            <a:chOff x="3697401" y="2105374"/>
            <a:chExt cx="745355" cy="19379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767637B-1C4B-ABD6-108C-940A8E656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904" r="69968" b="65218"/>
            <a:stretch/>
          </p:blipFill>
          <p:spPr>
            <a:xfrm>
              <a:off x="3697401" y="2109730"/>
              <a:ext cx="427842" cy="18944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B5EF229-F90C-C96F-1F5E-91A625FCD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72" t="23904" b="65218"/>
            <a:stretch/>
          </p:blipFill>
          <p:spPr>
            <a:xfrm>
              <a:off x="4116507" y="2105374"/>
              <a:ext cx="326249" cy="193432"/>
            </a:xfrm>
            <a:prstGeom prst="rect">
              <a:avLst/>
            </a:prstGeom>
          </p:spPr>
        </p:pic>
      </p:grpSp>
      <p:pic>
        <p:nvPicPr>
          <p:cNvPr id="14" name="Grafik 1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C34123-AE15-77D0-BEF2-2B21A83DB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759" l="10000" r="92500">
                        <a14:foregroundMark x1="92500" y1="72892" x2="92500" y2="72892"/>
                        <a14:backgroundMark x1="69643" y1="16265" x2="69643" y2="16265"/>
                        <a14:backgroundMark x1="35357" y1="69880" x2="51071" y2="87349"/>
                        <a14:backgroundMark x1="40000" y1="81325" x2="7500" y2="74096"/>
                        <a14:backgroundMark x1="14286" y1="64458" x2="41429" y2="82530"/>
                        <a14:backgroundMark x1="40000" y1="76506" x2="27500" y2="66867"/>
                        <a14:backgroundMark x1="45357" y1="68072" x2="45357" y2="68072"/>
                        <a14:backgroundMark x1="37500" y1="40964" x2="37500" y2="40964"/>
                        <a14:backgroundMark x1="56071" y1="54217" x2="42143" y2="42771"/>
                        <a14:backgroundMark x1="75000" y1="66265" x2="31071" y2="35542"/>
                        <a14:backgroundMark x1="13929" y1="29518" x2="13929" y2="29518"/>
                        <a14:backgroundMark x1="22500" y1="19277" x2="22500" y2="19277"/>
                        <a14:backgroundMark x1="18571" y1="6627" x2="18571" y2="6627"/>
                        <a14:backgroundMark x1="18929" y1="10843" x2="23929" y2="14458"/>
                        <a14:backgroundMark x1="92500" y1="65663" x2="88929" y2="53614"/>
                        <a14:backgroundMark x1="88214" y1="52410" x2="68571" y2="42169"/>
                        <a14:backgroundMark x1="74643" y1="83133" x2="26429" y2="62651"/>
                        <a14:backgroundMark x1="40000" y1="64458" x2="24643" y2="60843"/>
                        <a14:backgroundMark x1="75000" y1="45783" x2="25000" y2="14458"/>
                        <a14:backgroundMark x1="88214" y1="74096" x2="88214" y2="74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22" y="1872825"/>
            <a:ext cx="775862" cy="459975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BB03A1E-8293-973B-3D4B-A7193D68B6BF}"/>
              </a:ext>
            </a:extLst>
          </p:cNvPr>
          <p:cNvGrpSpPr/>
          <p:nvPr/>
        </p:nvGrpSpPr>
        <p:grpSpPr>
          <a:xfrm>
            <a:off x="2583967" y="3109703"/>
            <a:ext cx="621240" cy="1277233"/>
            <a:chOff x="1259432" y="1842769"/>
            <a:chExt cx="1141596" cy="2571547"/>
          </a:xfrm>
        </p:grpSpPr>
        <p:pic>
          <p:nvPicPr>
            <p:cNvPr id="10" name="Grafik 9" descr="Ein Bild, das ClipArt enthält.">
              <a:extLst>
                <a:ext uri="{FF2B5EF4-FFF2-40B4-BE49-F238E27FC236}">
                  <a16:creationId xmlns:a16="http://schemas.microsoft.com/office/drawing/2014/main" id="{A432A896-E227-5355-42DA-2AB813706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803" r="28545"/>
            <a:stretch/>
          </p:blipFill>
          <p:spPr>
            <a:xfrm>
              <a:off x="1259432" y="1842769"/>
              <a:ext cx="1056483" cy="257154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97278FD-E2EA-CF55-914A-48F572A16D86}"/>
                </a:ext>
              </a:extLst>
            </p:cNvPr>
            <p:cNvSpPr txBox="1"/>
            <p:nvPr/>
          </p:nvSpPr>
          <p:spPr>
            <a:xfrm>
              <a:off x="1564907" y="3109882"/>
              <a:ext cx="836121" cy="4009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>
                  <a:solidFill>
                    <a:schemeClr val="bg1"/>
                  </a:solidFill>
                </a:rPr>
                <a:t>FINN</a:t>
              </a:r>
            </a:p>
          </p:txBody>
        </p:sp>
      </p:grp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BAC052-5CCF-CDFC-E599-E15532520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50" t="63064" r="45500"/>
          <a:stretch/>
        </p:blipFill>
        <p:spPr>
          <a:xfrm>
            <a:off x="1112027" y="3773786"/>
            <a:ext cx="405116" cy="34582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83B48E5-4B05-2A13-3015-FBA0695729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0" r="50000" b="60819"/>
          <a:stretch/>
        </p:blipFill>
        <p:spPr>
          <a:xfrm rot="256283">
            <a:off x="1438231" y="4206339"/>
            <a:ext cx="246305" cy="249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A025FCB-F722-DBBA-6D17-E2AD076463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00" t="16000" r="12500" b="71222"/>
          <a:stretch/>
        </p:blipFill>
        <p:spPr>
          <a:xfrm>
            <a:off x="831644" y="4047038"/>
            <a:ext cx="268956" cy="8926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2977210-F215-07EA-B8C1-6613E7F0FC22}"/>
              </a:ext>
            </a:extLst>
          </p:cNvPr>
          <p:cNvSpPr txBox="1"/>
          <p:nvPr/>
        </p:nvSpPr>
        <p:spPr>
          <a:xfrm>
            <a:off x="563337" y="2329283"/>
            <a:ext cx="1379983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Experimental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6EB661-C06C-8AD4-B27D-58CC0C52C8CE}"/>
              </a:ext>
            </a:extLst>
          </p:cNvPr>
          <p:cNvSpPr txBox="1"/>
          <p:nvPr/>
        </p:nvSpPr>
        <p:spPr>
          <a:xfrm>
            <a:off x="601146" y="3507864"/>
            <a:ext cx="1304365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Model </a:t>
            </a:r>
            <a:r>
              <a:rPr lang="de-DE" sz="1400" dirty="0" err="1"/>
              <a:t>equations</a:t>
            </a:r>
            <a:endParaRPr lang="de-DE" sz="1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1820F-0463-C5F9-3063-A99D0BFB1B18}"/>
              </a:ext>
            </a:extLst>
          </p:cNvPr>
          <p:cNvGrpSpPr/>
          <p:nvPr/>
        </p:nvGrpSpPr>
        <p:grpSpPr>
          <a:xfrm>
            <a:off x="5748201" y="3200830"/>
            <a:ext cx="990981" cy="1263382"/>
            <a:chOff x="3060242" y="101741"/>
            <a:chExt cx="2092701" cy="2596863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9FA5E88-6E02-5F34-15C1-33A3B6F22130}"/>
                </a:ext>
              </a:extLst>
            </p:cNvPr>
            <p:cNvGrpSpPr/>
            <p:nvPr/>
          </p:nvGrpSpPr>
          <p:grpSpPr>
            <a:xfrm>
              <a:off x="3060242" y="101741"/>
              <a:ext cx="2092701" cy="2596863"/>
              <a:chOff x="3009900" y="373708"/>
              <a:chExt cx="3245875" cy="3817292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FCDD49B-7133-D0A3-9BF5-35D7C99F1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2"/>
              <a:stretch/>
            </p:blipFill>
            <p:spPr>
              <a:xfrm>
                <a:off x="3074987" y="373708"/>
                <a:ext cx="3180788" cy="371028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FB151C7-AC24-3F3A-50E8-207E9EE75F09}"/>
                  </a:ext>
                </a:extLst>
              </p:cNvPr>
              <p:cNvSpPr/>
              <p:nvPr/>
            </p:nvSpPr>
            <p:spPr>
              <a:xfrm>
                <a:off x="3009900" y="2943225"/>
                <a:ext cx="304800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</p:grp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8D7FF3F-C318-5E6B-C6D9-589E85A3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05633">
              <a:off x="4549452" y="532549"/>
              <a:ext cx="481584" cy="40843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44E7E56-9D97-C3EC-3C06-64D95BEB5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50" r="50000" b="60819"/>
            <a:stretch/>
          </p:blipFill>
          <p:spPr>
            <a:xfrm>
              <a:off x="3418526" y="984049"/>
              <a:ext cx="219854" cy="222301"/>
            </a:xfrm>
            <a:prstGeom prst="rect">
              <a:avLst/>
            </a:prstGeom>
          </p:spPr>
        </p:pic>
        <p:pic>
          <p:nvPicPr>
            <p:cNvPr id="39" name="Grafik 38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537FFF3C-4FC2-B80B-514A-56C92EE3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17391" y1="46575" x2="17391" y2="46575"/>
                          <a14:foregroundMark x1="40870" y1="61644" x2="40870" y2="61644"/>
                          <a14:foregroundMark x1="66522" y1="33562" x2="66522" y2="33562"/>
                          <a14:foregroundMark x1="75652" y1="84247" x2="75652" y2="84247"/>
                          <a14:foregroundMark x1="21739" y1="78082" x2="21739" y2="780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636011">
              <a:off x="3233065" y="551352"/>
              <a:ext cx="584177" cy="370826"/>
            </a:xfrm>
            <a:prstGeom prst="rect">
              <a:avLst/>
            </a:prstGeom>
          </p:spPr>
        </p:pic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41711647-F96A-1B65-14BF-300E7E561E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63" t="9755"/>
          <a:stretch/>
        </p:blipFill>
        <p:spPr>
          <a:xfrm>
            <a:off x="7389053" y="3545479"/>
            <a:ext cx="1005088" cy="957213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2962053-F1D9-E9E0-35BD-F218094B1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6815">
            <a:off x="922374" y="4230469"/>
            <a:ext cx="492979" cy="312935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B2D1759-ADEC-A4A7-FA1D-553A7A334F92}"/>
              </a:ext>
            </a:extLst>
          </p:cNvPr>
          <p:cNvSpPr/>
          <p:nvPr/>
        </p:nvSpPr>
        <p:spPr>
          <a:xfrm>
            <a:off x="2732324" y="224291"/>
            <a:ext cx="3679352" cy="67946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a contaminant transport solver for PFAS with FINN</a:t>
            </a:r>
            <a:endParaRPr lang="de-DE" sz="160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3BF2FF7-0454-F412-342E-73B11A42BAF6}"/>
              </a:ext>
            </a:extLst>
          </p:cNvPr>
          <p:cNvSpPr/>
          <p:nvPr/>
        </p:nvSpPr>
        <p:spPr>
          <a:xfrm>
            <a:off x="405306" y="1110115"/>
            <a:ext cx="1696045" cy="3494771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F724DC9-98E3-ED5D-8A92-2E103FEB132D}"/>
              </a:ext>
            </a:extLst>
          </p:cNvPr>
          <p:cNvSpPr txBox="1"/>
          <p:nvPr/>
        </p:nvSpPr>
        <p:spPr>
          <a:xfrm>
            <a:off x="719450" y="1172364"/>
            <a:ext cx="1067756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I. BASICS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9361F3F-8927-3820-FD7E-638A53D35299}"/>
              </a:ext>
            </a:extLst>
          </p:cNvPr>
          <p:cNvSpPr/>
          <p:nvPr/>
        </p:nvSpPr>
        <p:spPr>
          <a:xfrm>
            <a:off x="2196340" y="1110115"/>
            <a:ext cx="4751320" cy="3494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5ED0DE5-244A-4E0F-2F0A-8E1582B5D283}"/>
              </a:ext>
            </a:extLst>
          </p:cNvPr>
          <p:cNvSpPr txBox="1"/>
          <p:nvPr/>
        </p:nvSpPr>
        <p:spPr>
          <a:xfrm>
            <a:off x="4009336" y="1172364"/>
            <a:ext cx="138730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II. METHODS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D966A8-9F78-DC2A-0AE1-4136C908E03C}"/>
              </a:ext>
            </a:extLst>
          </p:cNvPr>
          <p:cNvSpPr txBox="1"/>
          <p:nvPr/>
        </p:nvSpPr>
        <p:spPr>
          <a:xfrm>
            <a:off x="2394731" y="2065724"/>
            <a:ext cx="4046906" cy="1692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Implementation </a:t>
            </a:r>
            <a:r>
              <a:rPr lang="de-DE" sz="1400" dirty="0" err="1"/>
              <a:t>of</a:t>
            </a:r>
            <a:r>
              <a:rPr lang="de-DE" sz="1400" dirty="0"/>
              <a:t> a Finite </a:t>
            </a:r>
            <a:r>
              <a:rPr lang="de-DE" sz="1400" dirty="0" err="1"/>
              <a:t>Difference</a:t>
            </a:r>
            <a:r>
              <a:rPr lang="de-DE" sz="1400" dirty="0"/>
              <a:t> (FD) </a:t>
            </a:r>
            <a:r>
              <a:rPr lang="de-DE" sz="1400" dirty="0" err="1"/>
              <a:t>solver</a:t>
            </a: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r>
              <a:rPr lang="de-DE" sz="1400" dirty="0"/>
              <a:t>Embedding </a:t>
            </a:r>
            <a:r>
              <a:rPr lang="de-DE" sz="1400" dirty="0" err="1"/>
              <a:t>into</a:t>
            </a:r>
            <a:r>
              <a:rPr lang="de-DE" sz="1400" dirty="0"/>
              <a:t> Finite Volume </a:t>
            </a:r>
            <a:r>
              <a:rPr lang="de-DE" sz="1400" dirty="0" err="1"/>
              <a:t>Neural</a:t>
            </a:r>
            <a:r>
              <a:rPr lang="de-DE" sz="1400" dirty="0"/>
              <a:t> Network (FINN)</a:t>
            </a:r>
          </a:p>
          <a:p>
            <a:pPr algn="ctr">
              <a:buClr>
                <a:schemeClr val="accent1"/>
              </a:buClr>
            </a:pP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60A3F43-361B-151C-0CAA-564645CC90D8}"/>
              </a:ext>
            </a:extLst>
          </p:cNvPr>
          <p:cNvSpPr/>
          <p:nvPr/>
        </p:nvSpPr>
        <p:spPr>
          <a:xfrm>
            <a:off x="7043419" y="1110115"/>
            <a:ext cx="1696357" cy="34947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91556AF-0832-F177-4496-0D41F8B6A45D}"/>
              </a:ext>
            </a:extLst>
          </p:cNvPr>
          <p:cNvSpPr txBox="1"/>
          <p:nvPr/>
        </p:nvSpPr>
        <p:spPr>
          <a:xfrm>
            <a:off x="7336961" y="1172364"/>
            <a:ext cx="110927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III. RESULTS AND DISCUSSION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C99FB48-EB4C-FF07-13EE-FF24BD547786}"/>
              </a:ext>
            </a:extLst>
          </p:cNvPr>
          <p:cNvSpPr txBox="1"/>
          <p:nvPr/>
        </p:nvSpPr>
        <p:spPr>
          <a:xfrm>
            <a:off x="7239415" y="1683424"/>
            <a:ext cx="1304365" cy="18291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 err="1"/>
              <a:t>Application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FINN on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18A5267-EAE2-52AA-7302-5E0A133B110A}"/>
              </a:ext>
            </a:extLst>
          </p:cNvPr>
          <p:cNvSpPr/>
          <p:nvPr/>
        </p:nvSpPr>
        <p:spPr>
          <a:xfrm>
            <a:off x="2344154" y="1925780"/>
            <a:ext cx="4503269" cy="53981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0D4C793-537E-2194-E542-88C2044DB97D}"/>
              </a:ext>
            </a:extLst>
          </p:cNvPr>
          <p:cNvSpPr/>
          <p:nvPr/>
        </p:nvSpPr>
        <p:spPr>
          <a:xfrm>
            <a:off x="6477429" y="211885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2EB4D38-E21A-2FD6-8A26-697ED1E143D0}"/>
              </a:ext>
            </a:extLst>
          </p:cNvPr>
          <p:cNvSpPr/>
          <p:nvPr/>
        </p:nvSpPr>
        <p:spPr>
          <a:xfrm>
            <a:off x="6477429" y="270810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B5DA23B-7052-F4F9-15E5-099C23D809A3}"/>
              </a:ext>
            </a:extLst>
          </p:cNvPr>
          <p:cNvSpPr/>
          <p:nvPr/>
        </p:nvSpPr>
        <p:spPr>
          <a:xfrm>
            <a:off x="7864315" y="295980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26478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7F78D-8299-A2F5-B483-824F0AA8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D61B3-C5FF-9633-71F5-E7F27288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06" y="5421618"/>
            <a:ext cx="6048000" cy="126000"/>
          </a:xfrm>
        </p:spPr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63959-9AA4-04B0-332C-F4241F63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B7A1427-97C0-6FF5-DF0F-34A04A92D46D}"/>
              </a:ext>
            </a:extLst>
          </p:cNvPr>
          <p:cNvGrpSpPr/>
          <p:nvPr/>
        </p:nvGrpSpPr>
        <p:grpSpPr>
          <a:xfrm rot="19669852">
            <a:off x="747721" y="1927018"/>
            <a:ext cx="745355" cy="193797"/>
            <a:chOff x="3697401" y="2105374"/>
            <a:chExt cx="745355" cy="19379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767637B-1C4B-ABD6-108C-940A8E656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904" r="69968" b="65218"/>
            <a:stretch/>
          </p:blipFill>
          <p:spPr>
            <a:xfrm>
              <a:off x="3697401" y="2109730"/>
              <a:ext cx="427842" cy="18944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B5EF229-F90C-C96F-1F5E-91A625FCD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72" t="23904" b="65218"/>
            <a:stretch/>
          </p:blipFill>
          <p:spPr>
            <a:xfrm>
              <a:off x="4116507" y="2105374"/>
              <a:ext cx="326249" cy="193432"/>
            </a:xfrm>
            <a:prstGeom prst="rect">
              <a:avLst/>
            </a:prstGeom>
          </p:spPr>
        </p:pic>
      </p:grpSp>
      <p:pic>
        <p:nvPicPr>
          <p:cNvPr id="14" name="Grafik 1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C34123-AE15-77D0-BEF2-2B21A83DB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759" l="10000" r="92500">
                        <a14:foregroundMark x1="92500" y1="72892" x2="92500" y2="72892"/>
                        <a14:backgroundMark x1="69643" y1="16265" x2="69643" y2="16265"/>
                        <a14:backgroundMark x1="35357" y1="69880" x2="51071" y2="87349"/>
                        <a14:backgroundMark x1="40000" y1="81325" x2="7500" y2="74096"/>
                        <a14:backgroundMark x1="14286" y1="64458" x2="41429" y2="82530"/>
                        <a14:backgroundMark x1="40000" y1="76506" x2="27500" y2="66867"/>
                        <a14:backgroundMark x1="45357" y1="68072" x2="45357" y2="68072"/>
                        <a14:backgroundMark x1="37500" y1="40964" x2="37500" y2="40964"/>
                        <a14:backgroundMark x1="56071" y1="54217" x2="42143" y2="42771"/>
                        <a14:backgroundMark x1="75000" y1="66265" x2="31071" y2="35542"/>
                        <a14:backgroundMark x1="13929" y1="29518" x2="13929" y2="29518"/>
                        <a14:backgroundMark x1="22500" y1="19277" x2="22500" y2="19277"/>
                        <a14:backgroundMark x1="18571" y1="6627" x2="18571" y2="6627"/>
                        <a14:backgroundMark x1="18929" y1="10843" x2="23929" y2="14458"/>
                        <a14:backgroundMark x1="92500" y1="65663" x2="88929" y2="53614"/>
                        <a14:backgroundMark x1="88214" y1="52410" x2="68571" y2="42169"/>
                        <a14:backgroundMark x1="74643" y1="83133" x2="26429" y2="62651"/>
                        <a14:backgroundMark x1="40000" y1="64458" x2="24643" y2="60843"/>
                        <a14:backgroundMark x1="75000" y1="45783" x2="25000" y2="14458"/>
                        <a14:backgroundMark x1="88214" y1="74096" x2="88214" y2="74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22" y="1872825"/>
            <a:ext cx="775862" cy="459975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BB03A1E-8293-973B-3D4B-A7193D68B6BF}"/>
              </a:ext>
            </a:extLst>
          </p:cNvPr>
          <p:cNvGrpSpPr/>
          <p:nvPr/>
        </p:nvGrpSpPr>
        <p:grpSpPr>
          <a:xfrm>
            <a:off x="2583967" y="3109703"/>
            <a:ext cx="621240" cy="1277233"/>
            <a:chOff x="1259432" y="1842769"/>
            <a:chExt cx="1141596" cy="2571547"/>
          </a:xfrm>
        </p:grpSpPr>
        <p:pic>
          <p:nvPicPr>
            <p:cNvPr id="10" name="Grafik 9" descr="Ein Bild, das ClipArt enthält.">
              <a:extLst>
                <a:ext uri="{FF2B5EF4-FFF2-40B4-BE49-F238E27FC236}">
                  <a16:creationId xmlns:a16="http://schemas.microsoft.com/office/drawing/2014/main" id="{A432A896-E227-5355-42DA-2AB813706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803" r="28545"/>
            <a:stretch/>
          </p:blipFill>
          <p:spPr>
            <a:xfrm>
              <a:off x="1259432" y="1842769"/>
              <a:ext cx="1056483" cy="257154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97278FD-E2EA-CF55-914A-48F572A16D86}"/>
                </a:ext>
              </a:extLst>
            </p:cNvPr>
            <p:cNvSpPr txBox="1"/>
            <p:nvPr/>
          </p:nvSpPr>
          <p:spPr>
            <a:xfrm>
              <a:off x="1564907" y="3109882"/>
              <a:ext cx="836121" cy="4009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>
                  <a:solidFill>
                    <a:schemeClr val="bg1"/>
                  </a:solidFill>
                </a:rPr>
                <a:t>FINN</a:t>
              </a:r>
            </a:p>
          </p:txBody>
        </p:sp>
      </p:grp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BAC052-5CCF-CDFC-E599-E15532520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50" t="63064" r="45500"/>
          <a:stretch/>
        </p:blipFill>
        <p:spPr>
          <a:xfrm>
            <a:off x="1112027" y="3773786"/>
            <a:ext cx="405116" cy="34582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83B48E5-4B05-2A13-3015-FBA0695729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0" r="50000" b="60819"/>
          <a:stretch/>
        </p:blipFill>
        <p:spPr>
          <a:xfrm rot="256283">
            <a:off x="1438231" y="4206339"/>
            <a:ext cx="246305" cy="249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A025FCB-F722-DBBA-6D17-E2AD076463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00" t="16000" r="12500" b="71222"/>
          <a:stretch/>
        </p:blipFill>
        <p:spPr>
          <a:xfrm>
            <a:off x="831644" y="4047038"/>
            <a:ext cx="268956" cy="8926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2977210-F215-07EA-B8C1-6613E7F0FC22}"/>
              </a:ext>
            </a:extLst>
          </p:cNvPr>
          <p:cNvSpPr txBox="1"/>
          <p:nvPr/>
        </p:nvSpPr>
        <p:spPr>
          <a:xfrm>
            <a:off x="563337" y="2329283"/>
            <a:ext cx="1379983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Experimental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6EB661-C06C-8AD4-B27D-58CC0C52C8CE}"/>
              </a:ext>
            </a:extLst>
          </p:cNvPr>
          <p:cNvSpPr txBox="1"/>
          <p:nvPr/>
        </p:nvSpPr>
        <p:spPr>
          <a:xfrm>
            <a:off x="601146" y="3507864"/>
            <a:ext cx="1304365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Model </a:t>
            </a:r>
            <a:r>
              <a:rPr lang="de-DE" sz="1400" dirty="0" err="1"/>
              <a:t>equations</a:t>
            </a:r>
            <a:endParaRPr lang="de-DE" sz="1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1820F-0463-C5F9-3063-A99D0BFB1B18}"/>
              </a:ext>
            </a:extLst>
          </p:cNvPr>
          <p:cNvGrpSpPr/>
          <p:nvPr/>
        </p:nvGrpSpPr>
        <p:grpSpPr>
          <a:xfrm>
            <a:off x="5748201" y="3200830"/>
            <a:ext cx="990981" cy="1263382"/>
            <a:chOff x="3060242" y="101741"/>
            <a:chExt cx="2092701" cy="2596863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9FA5E88-6E02-5F34-15C1-33A3B6F22130}"/>
                </a:ext>
              </a:extLst>
            </p:cNvPr>
            <p:cNvGrpSpPr/>
            <p:nvPr/>
          </p:nvGrpSpPr>
          <p:grpSpPr>
            <a:xfrm>
              <a:off x="3060242" y="101741"/>
              <a:ext cx="2092701" cy="2596863"/>
              <a:chOff x="3009900" y="373708"/>
              <a:chExt cx="3245875" cy="3817292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FCDD49B-7133-D0A3-9BF5-35D7C99F1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2"/>
              <a:stretch/>
            </p:blipFill>
            <p:spPr>
              <a:xfrm>
                <a:off x="3074987" y="373708"/>
                <a:ext cx="3180788" cy="371028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FB151C7-AC24-3F3A-50E8-207E9EE75F09}"/>
                  </a:ext>
                </a:extLst>
              </p:cNvPr>
              <p:cNvSpPr/>
              <p:nvPr/>
            </p:nvSpPr>
            <p:spPr>
              <a:xfrm>
                <a:off x="3009900" y="2943225"/>
                <a:ext cx="304800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</p:grp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8D7FF3F-C318-5E6B-C6D9-589E85A3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05633">
              <a:off x="4549452" y="532549"/>
              <a:ext cx="481584" cy="40843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44E7E56-9D97-C3EC-3C06-64D95BEB5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50" r="50000" b="60819"/>
            <a:stretch/>
          </p:blipFill>
          <p:spPr>
            <a:xfrm>
              <a:off x="3418526" y="984049"/>
              <a:ext cx="219854" cy="222301"/>
            </a:xfrm>
            <a:prstGeom prst="rect">
              <a:avLst/>
            </a:prstGeom>
          </p:spPr>
        </p:pic>
        <p:pic>
          <p:nvPicPr>
            <p:cNvPr id="39" name="Grafik 38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537FFF3C-4FC2-B80B-514A-56C92EE3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17391" y1="46575" x2="17391" y2="46575"/>
                          <a14:foregroundMark x1="40870" y1="61644" x2="40870" y2="61644"/>
                          <a14:foregroundMark x1="66522" y1="33562" x2="66522" y2="33562"/>
                          <a14:foregroundMark x1="75652" y1="84247" x2="75652" y2="84247"/>
                          <a14:foregroundMark x1="21739" y1="78082" x2="21739" y2="780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636011">
              <a:off x="3233065" y="551352"/>
              <a:ext cx="584177" cy="370826"/>
            </a:xfrm>
            <a:prstGeom prst="rect">
              <a:avLst/>
            </a:prstGeom>
          </p:spPr>
        </p:pic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41711647-F96A-1B65-14BF-300E7E561E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63" t="9755"/>
          <a:stretch/>
        </p:blipFill>
        <p:spPr>
          <a:xfrm>
            <a:off x="7389053" y="3545479"/>
            <a:ext cx="1005088" cy="957213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2962053-F1D9-E9E0-35BD-F218094B1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6815">
            <a:off x="922374" y="4230469"/>
            <a:ext cx="492979" cy="312935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B2D1759-ADEC-A4A7-FA1D-553A7A334F92}"/>
              </a:ext>
            </a:extLst>
          </p:cNvPr>
          <p:cNvSpPr/>
          <p:nvPr/>
        </p:nvSpPr>
        <p:spPr>
          <a:xfrm>
            <a:off x="2732324" y="224291"/>
            <a:ext cx="3679352" cy="67946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a contaminant transport solver for PFAS with FINN</a:t>
            </a:r>
            <a:endParaRPr lang="de-DE" sz="160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3BF2FF7-0454-F412-342E-73B11A42BAF6}"/>
              </a:ext>
            </a:extLst>
          </p:cNvPr>
          <p:cNvSpPr/>
          <p:nvPr/>
        </p:nvSpPr>
        <p:spPr>
          <a:xfrm>
            <a:off x="405306" y="1110115"/>
            <a:ext cx="1696045" cy="3494771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F724DC9-98E3-ED5D-8A92-2E103FEB132D}"/>
              </a:ext>
            </a:extLst>
          </p:cNvPr>
          <p:cNvSpPr txBox="1"/>
          <p:nvPr/>
        </p:nvSpPr>
        <p:spPr>
          <a:xfrm>
            <a:off x="719450" y="1172364"/>
            <a:ext cx="1067756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I. BASICS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9361F3F-8927-3820-FD7E-638A53D35299}"/>
              </a:ext>
            </a:extLst>
          </p:cNvPr>
          <p:cNvSpPr/>
          <p:nvPr/>
        </p:nvSpPr>
        <p:spPr>
          <a:xfrm>
            <a:off x="2196340" y="1110115"/>
            <a:ext cx="4751320" cy="3494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5ED0DE5-244A-4E0F-2F0A-8E1582B5D283}"/>
              </a:ext>
            </a:extLst>
          </p:cNvPr>
          <p:cNvSpPr txBox="1"/>
          <p:nvPr/>
        </p:nvSpPr>
        <p:spPr>
          <a:xfrm>
            <a:off x="4009336" y="1172364"/>
            <a:ext cx="138730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II. METHODS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D966A8-9F78-DC2A-0AE1-4136C908E03C}"/>
              </a:ext>
            </a:extLst>
          </p:cNvPr>
          <p:cNvSpPr txBox="1"/>
          <p:nvPr/>
        </p:nvSpPr>
        <p:spPr>
          <a:xfrm>
            <a:off x="2394731" y="2065724"/>
            <a:ext cx="4046906" cy="1692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Implementation </a:t>
            </a:r>
            <a:r>
              <a:rPr lang="de-DE" sz="1400" dirty="0" err="1"/>
              <a:t>of</a:t>
            </a:r>
            <a:r>
              <a:rPr lang="de-DE" sz="1400" dirty="0"/>
              <a:t> a Finite </a:t>
            </a:r>
            <a:r>
              <a:rPr lang="de-DE" sz="1400" dirty="0" err="1"/>
              <a:t>Difference</a:t>
            </a:r>
            <a:r>
              <a:rPr lang="de-DE" sz="1400" dirty="0"/>
              <a:t> (FD) </a:t>
            </a:r>
            <a:r>
              <a:rPr lang="de-DE" sz="1400" dirty="0" err="1"/>
              <a:t>solver</a:t>
            </a: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r>
              <a:rPr lang="de-DE" sz="1400" dirty="0"/>
              <a:t>Embedding </a:t>
            </a:r>
            <a:r>
              <a:rPr lang="de-DE" sz="1400" dirty="0" err="1"/>
              <a:t>into</a:t>
            </a:r>
            <a:r>
              <a:rPr lang="de-DE" sz="1400" dirty="0"/>
              <a:t> Finite Volume </a:t>
            </a:r>
            <a:r>
              <a:rPr lang="de-DE" sz="1400" dirty="0" err="1"/>
              <a:t>Neural</a:t>
            </a:r>
            <a:r>
              <a:rPr lang="de-DE" sz="1400" dirty="0"/>
              <a:t> Network (FINN)</a:t>
            </a:r>
          </a:p>
          <a:p>
            <a:pPr algn="ctr">
              <a:buClr>
                <a:schemeClr val="accent1"/>
              </a:buClr>
            </a:pP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60A3F43-361B-151C-0CAA-564645CC90D8}"/>
              </a:ext>
            </a:extLst>
          </p:cNvPr>
          <p:cNvSpPr/>
          <p:nvPr/>
        </p:nvSpPr>
        <p:spPr>
          <a:xfrm>
            <a:off x="7043419" y="1110115"/>
            <a:ext cx="1696357" cy="34947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91556AF-0832-F177-4496-0D41F8B6A45D}"/>
              </a:ext>
            </a:extLst>
          </p:cNvPr>
          <p:cNvSpPr txBox="1"/>
          <p:nvPr/>
        </p:nvSpPr>
        <p:spPr>
          <a:xfrm>
            <a:off x="7336961" y="1172364"/>
            <a:ext cx="110927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III. RESULTS AND DISCUSSION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C99FB48-EB4C-FF07-13EE-FF24BD547786}"/>
              </a:ext>
            </a:extLst>
          </p:cNvPr>
          <p:cNvSpPr txBox="1"/>
          <p:nvPr/>
        </p:nvSpPr>
        <p:spPr>
          <a:xfrm>
            <a:off x="7239415" y="1683424"/>
            <a:ext cx="1304365" cy="18291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 err="1"/>
              <a:t>Application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FINN on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18A5267-EAE2-52AA-7302-5E0A133B110A}"/>
              </a:ext>
            </a:extLst>
          </p:cNvPr>
          <p:cNvSpPr/>
          <p:nvPr/>
        </p:nvSpPr>
        <p:spPr>
          <a:xfrm>
            <a:off x="2344154" y="2645092"/>
            <a:ext cx="4503269" cy="536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0D4C793-537E-2194-E542-88C2044DB97D}"/>
              </a:ext>
            </a:extLst>
          </p:cNvPr>
          <p:cNvSpPr/>
          <p:nvPr/>
        </p:nvSpPr>
        <p:spPr>
          <a:xfrm>
            <a:off x="6477429" y="211885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2EB4D38-E21A-2FD6-8A26-697ED1E143D0}"/>
              </a:ext>
            </a:extLst>
          </p:cNvPr>
          <p:cNvSpPr/>
          <p:nvPr/>
        </p:nvSpPr>
        <p:spPr>
          <a:xfrm>
            <a:off x="6477429" y="270810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B5DA23B-7052-F4F9-15E5-099C23D809A3}"/>
              </a:ext>
            </a:extLst>
          </p:cNvPr>
          <p:cNvSpPr/>
          <p:nvPr/>
        </p:nvSpPr>
        <p:spPr>
          <a:xfrm>
            <a:off x="7864315" y="295980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FD8BE21E-F3EE-B88E-452A-D1565196012F}"/>
              </a:ext>
            </a:extLst>
          </p:cNvPr>
          <p:cNvGrpSpPr/>
          <p:nvPr/>
        </p:nvGrpSpPr>
        <p:grpSpPr>
          <a:xfrm>
            <a:off x="6529537" y="2110285"/>
            <a:ext cx="182005" cy="136578"/>
            <a:chOff x="6411676" y="1635919"/>
            <a:chExt cx="182005" cy="136578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CBE367C-BC39-FDFF-2D17-527FC1443F2C}"/>
                </a:ext>
              </a:extLst>
            </p:cNvPr>
            <p:cNvCxnSpPr>
              <a:cxnSpLocks/>
            </p:cNvCxnSpPr>
            <p:nvPr/>
          </p:nvCxnSpPr>
          <p:spPr>
            <a:xfrm>
              <a:off x="6411676" y="1720483"/>
              <a:ext cx="59360" cy="5201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E1A9444-2BF3-29C8-DFF7-4D48CE857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274" y="1635919"/>
              <a:ext cx="127407" cy="136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Freihandform: Form 65">
            <a:extLst>
              <a:ext uri="{FF2B5EF4-FFF2-40B4-BE49-F238E27FC236}">
                <a16:creationId xmlns:a16="http://schemas.microsoft.com/office/drawing/2014/main" id="{141E86CD-8167-FA46-AF18-AC3A64F69AB5}"/>
              </a:ext>
            </a:extLst>
          </p:cNvPr>
          <p:cNvSpPr/>
          <p:nvPr/>
        </p:nvSpPr>
        <p:spPr>
          <a:xfrm>
            <a:off x="5721755" y="3296201"/>
            <a:ext cx="347060" cy="503050"/>
          </a:xfrm>
          <a:custGeom>
            <a:avLst/>
            <a:gdLst>
              <a:gd name="connsiteX0" fmla="*/ 480102 w 599741"/>
              <a:gd name="connsiteY0" fmla="*/ 5378 h 869301"/>
              <a:gd name="connsiteX1" fmla="*/ 4009 w 599741"/>
              <a:gd name="connsiteY1" fmla="*/ 111176 h 869301"/>
              <a:gd name="connsiteX2" fmla="*/ 253391 w 599741"/>
              <a:gd name="connsiteY2" fmla="*/ 383229 h 869301"/>
              <a:gd name="connsiteX3" fmla="*/ 283619 w 599741"/>
              <a:gd name="connsiteY3" fmla="*/ 753524 h 869301"/>
              <a:gd name="connsiteX4" fmla="*/ 449874 w 599741"/>
              <a:gd name="connsiteY4" fmla="*/ 866879 h 869301"/>
              <a:gd name="connsiteX5" fmla="*/ 593457 w 599741"/>
              <a:gd name="connsiteY5" fmla="*/ 670396 h 869301"/>
              <a:gd name="connsiteX6" fmla="*/ 563229 w 599741"/>
              <a:gd name="connsiteY6" fmla="*/ 262317 h 869301"/>
              <a:gd name="connsiteX7" fmla="*/ 480102 w 599741"/>
              <a:gd name="connsiteY7" fmla="*/ 5378 h 869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9741" h="869301">
                <a:moveTo>
                  <a:pt x="480102" y="5378"/>
                </a:moveTo>
                <a:cubicBezTo>
                  <a:pt x="386899" y="-19812"/>
                  <a:pt x="41794" y="48201"/>
                  <a:pt x="4009" y="111176"/>
                </a:cubicBezTo>
                <a:cubicBezTo>
                  <a:pt x="-33776" y="174151"/>
                  <a:pt x="206789" y="276171"/>
                  <a:pt x="253391" y="383229"/>
                </a:cubicBezTo>
                <a:cubicBezTo>
                  <a:pt x="299993" y="490287"/>
                  <a:pt x="250872" y="672916"/>
                  <a:pt x="283619" y="753524"/>
                </a:cubicBezTo>
                <a:cubicBezTo>
                  <a:pt x="316366" y="834132"/>
                  <a:pt x="398234" y="880734"/>
                  <a:pt x="449874" y="866879"/>
                </a:cubicBezTo>
                <a:cubicBezTo>
                  <a:pt x="501514" y="853024"/>
                  <a:pt x="574565" y="771156"/>
                  <a:pt x="593457" y="670396"/>
                </a:cubicBezTo>
                <a:cubicBezTo>
                  <a:pt x="612349" y="569636"/>
                  <a:pt x="584640" y="369375"/>
                  <a:pt x="563229" y="262317"/>
                </a:cubicBezTo>
                <a:cubicBezTo>
                  <a:pt x="541818" y="155259"/>
                  <a:pt x="573305" y="30568"/>
                  <a:pt x="480102" y="5378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7" name="Freihandform: Form 66">
            <a:extLst>
              <a:ext uri="{FF2B5EF4-FFF2-40B4-BE49-F238E27FC236}">
                <a16:creationId xmlns:a16="http://schemas.microsoft.com/office/drawing/2014/main" id="{AF2A504E-5D8D-25DE-94DA-A6884281CEF9}"/>
              </a:ext>
            </a:extLst>
          </p:cNvPr>
          <p:cNvSpPr/>
          <p:nvPr/>
        </p:nvSpPr>
        <p:spPr>
          <a:xfrm>
            <a:off x="6463477" y="3342867"/>
            <a:ext cx="231171" cy="307903"/>
          </a:xfrm>
          <a:custGeom>
            <a:avLst/>
            <a:gdLst>
              <a:gd name="connsiteX0" fmla="*/ 96144 w 437162"/>
              <a:gd name="connsiteY0" fmla="*/ 377872 h 440064"/>
              <a:gd name="connsiteX1" fmla="*/ 337969 w 437162"/>
              <a:gd name="connsiteY1" fmla="*/ 430771 h 440064"/>
              <a:gd name="connsiteX2" fmla="*/ 337969 w 437162"/>
              <a:gd name="connsiteY2" fmla="*/ 234288 h 440064"/>
              <a:gd name="connsiteX3" fmla="*/ 436210 w 437162"/>
              <a:gd name="connsiteY3" fmla="*/ 120933 h 440064"/>
              <a:gd name="connsiteX4" fmla="*/ 269956 w 437162"/>
              <a:gd name="connsiteY4" fmla="*/ 21 h 440064"/>
              <a:gd name="connsiteX5" fmla="*/ 5460 w 437162"/>
              <a:gd name="connsiteY5" fmla="*/ 113376 h 440064"/>
              <a:gd name="connsiteX6" fmla="*/ 96144 w 437162"/>
              <a:gd name="connsiteY6" fmla="*/ 377872 h 440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7162" h="440064">
                <a:moveTo>
                  <a:pt x="96144" y="377872"/>
                </a:moveTo>
                <a:cubicBezTo>
                  <a:pt x="151562" y="430771"/>
                  <a:pt x="297665" y="454702"/>
                  <a:pt x="337969" y="430771"/>
                </a:cubicBezTo>
                <a:cubicBezTo>
                  <a:pt x="378273" y="406840"/>
                  <a:pt x="321596" y="285928"/>
                  <a:pt x="337969" y="234288"/>
                </a:cubicBezTo>
                <a:cubicBezTo>
                  <a:pt x="354342" y="182648"/>
                  <a:pt x="447545" y="159977"/>
                  <a:pt x="436210" y="120933"/>
                </a:cubicBezTo>
                <a:cubicBezTo>
                  <a:pt x="424875" y="81889"/>
                  <a:pt x="341748" y="1280"/>
                  <a:pt x="269956" y="21"/>
                </a:cubicBezTo>
                <a:cubicBezTo>
                  <a:pt x="198164" y="-1239"/>
                  <a:pt x="29391" y="52920"/>
                  <a:pt x="5460" y="113376"/>
                </a:cubicBezTo>
                <a:cubicBezTo>
                  <a:pt x="-18471" y="173832"/>
                  <a:pt x="40726" y="324973"/>
                  <a:pt x="96144" y="377872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0531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6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BA8B69-2302-0F2B-864D-2815A8EB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4D10E1-6CDA-5EDA-9EA7-79EB3559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87A57-A255-128B-8875-0AE18849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5F5713-CCAC-8766-8308-B598EEB2A353}"/>
                  </a:ext>
                </a:extLst>
              </p:cNvPr>
              <p:cNvSpPr txBox="1"/>
              <p:nvPr/>
            </p:nvSpPr>
            <p:spPr>
              <a:xfrm>
                <a:off x="259480" y="3666644"/>
                <a:ext cx="8675687" cy="628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16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                </m:t>
                      </m:r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5F5713-CCAC-8766-8308-B598EEB2A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80" y="3666644"/>
                <a:ext cx="8675687" cy="628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F826C86-8279-EC06-79E5-C67FEC0DA7A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II.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B493831-BA89-664D-BAD8-94964569D672}"/>
                  </a:ext>
                </a:extLst>
              </p:cNvPr>
              <p:cNvSpPr txBox="1"/>
              <p:nvPr/>
            </p:nvSpPr>
            <p:spPr>
              <a:xfrm>
                <a:off x="5540717" y="1525833"/>
                <a:ext cx="2875684" cy="5605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p>
                            <m:sSup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p>
                          </m:sSup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B493831-BA89-664D-BAD8-94964569D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0717" y="1525833"/>
                <a:ext cx="2875684" cy="5605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C71A0D9-5AB6-DA39-32A6-BBFB985786E6}"/>
                  </a:ext>
                </a:extLst>
              </p:cNvPr>
              <p:cNvSpPr txBox="1"/>
              <p:nvPr/>
            </p:nvSpPr>
            <p:spPr>
              <a:xfrm>
                <a:off x="259480" y="1482135"/>
                <a:ext cx="5376633" cy="6479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sub>
                              </m:sSub>
                            </m:den>
                          </m:f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sSup>
                            <m:sSup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6C71A0D9-5AB6-DA39-32A6-BBFB985786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480" y="1482135"/>
                <a:ext cx="5376633" cy="6479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02B974DB-14DC-FBBD-29EC-CD4EA94ADDC9}"/>
              </a:ext>
            </a:extLst>
          </p:cNvPr>
          <p:cNvSpPr/>
          <p:nvPr/>
        </p:nvSpPr>
        <p:spPr>
          <a:xfrm>
            <a:off x="4417328" y="2750774"/>
            <a:ext cx="309342" cy="564988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12E7087-3E91-F6DE-46F5-63D03A8125C7}"/>
              </a:ext>
            </a:extLst>
          </p:cNvPr>
          <p:cNvSpPr txBox="1"/>
          <p:nvPr/>
        </p:nvSpPr>
        <p:spPr>
          <a:xfrm>
            <a:off x="3962399" y="2482540"/>
            <a:ext cx="1219200" cy="2718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 err="1"/>
              <a:t>Substitutions</a:t>
            </a:r>
            <a:endParaRPr lang="de-DE" sz="1600" dirty="0"/>
          </a:p>
        </p:txBody>
      </p:sp>
      <p:sp>
        <p:nvSpPr>
          <p:cNvPr id="11" name="Titel 6">
            <a:extLst>
              <a:ext uri="{FF2B5EF4-FFF2-40B4-BE49-F238E27FC236}">
                <a16:creationId xmlns:a16="http://schemas.microsoft.com/office/drawing/2014/main" id="{886021A3-F838-4F06-A64F-2C00C1C79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3" y="396000"/>
            <a:ext cx="8207375" cy="278290"/>
          </a:xfrm>
        </p:spPr>
        <p:txBody>
          <a:bodyPr/>
          <a:lstStyle/>
          <a:p>
            <a:r>
              <a:rPr lang="de-DE" dirty="0"/>
              <a:t>Embedding </a:t>
            </a:r>
            <a:r>
              <a:rPr lang="de-DE" dirty="0" err="1"/>
              <a:t>into</a:t>
            </a:r>
            <a:r>
              <a:rPr lang="de-DE" dirty="0"/>
              <a:t> FINN: </a:t>
            </a:r>
            <a:r>
              <a:rPr lang="de-DE" dirty="0" err="1"/>
              <a:t>Reformulation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equations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1721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BA8B69-2302-0F2B-864D-2815A8EB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4D10E1-6CDA-5EDA-9EA7-79EB3559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87A57-A255-128B-8875-0AE18849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17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5F5713-CCAC-8766-8308-B598EEB2A353}"/>
                  </a:ext>
                </a:extLst>
              </p:cNvPr>
              <p:cNvSpPr txBox="1"/>
              <p:nvPr/>
            </p:nvSpPr>
            <p:spPr>
              <a:xfrm>
                <a:off x="322497" y="205876"/>
                <a:ext cx="4155210" cy="5864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16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6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5F5713-CCAC-8766-8308-B598EEB2A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97" y="205876"/>
                <a:ext cx="4155210" cy="58644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F826C86-8279-EC06-79E5-C67FEC0DA7A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II. METHODS</a:t>
            </a:r>
          </a:p>
        </p:txBody>
      </p:sp>
      <p:sp>
        <p:nvSpPr>
          <p:cNvPr id="126" name="Rechteck 125">
            <a:extLst>
              <a:ext uri="{FF2B5EF4-FFF2-40B4-BE49-F238E27FC236}">
                <a16:creationId xmlns:a16="http://schemas.microsoft.com/office/drawing/2014/main" id="{0C32BB4A-43C8-D13F-3E1F-62737EC419A2}"/>
              </a:ext>
            </a:extLst>
          </p:cNvPr>
          <p:cNvSpPr/>
          <p:nvPr/>
        </p:nvSpPr>
        <p:spPr>
          <a:xfrm>
            <a:off x="1628451" y="2980651"/>
            <a:ext cx="756000" cy="232661"/>
          </a:xfrm>
          <a:prstGeom prst="rect">
            <a:avLst/>
          </a:prstGeom>
          <a:solidFill>
            <a:srgbClr val="D0A27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27" name="Gerade Verbindung mit Pfeil 126">
            <a:extLst>
              <a:ext uri="{FF2B5EF4-FFF2-40B4-BE49-F238E27FC236}">
                <a16:creationId xmlns:a16="http://schemas.microsoft.com/office/drawing/2014/main" id="{588D7D78-4C29-D554-ED71-5DBF06CF11B9}"/>
              </a:ext>
            </a:extLst>
          </p:cNvPr>
          <p:cNvCxnSpPr>
            <a:cxnSpLocks/>
          </p:cNvCxnSpPr>
          <p:nvPr/>
        </p:nvCxnSpPr>
        <p:spPr>
          <a:xfrm flipV="1">
            <a:off x="2006451" y="2753402"/>
            <a:ext cx="0" cy="1753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Gerade Verbindung mit Pfeil 127">
            <a:extLst>
              <a:ext uri="{FF2B5EF4-FFF2-40B4-BE49-F238E27FC236}">
                <a16:creationId xmlns:a16="http://schemas.microsoft.com/office/drawing/2014/main" id="{6E0CFADF-8B9A-76F4-F3AD-D485C56E9B8A}"/>
              </a:ext>
            </a:extLst>
          </p:cNvPr>
          <p:cNvCxnSpPr>
            <a:cxnSpLocks/>
          </p:cNvCxnSpPr>
          <p:nvPr/>
        </p:nvCxnSpPr>
        <p:spPr>
          <a:xfrm>
            <a:off x="2006451" y="3253930"/>
            <a:ext cx="0" cy="18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hteck 129">
            <a:extLst>
              <a:ext uri="{FF2B5EF4-FFF2-40B4-BE49-F238E27FC236}">
                <a16:creationId xmlns:a16="http://schemas.microsoft.com/office/drawing/2014/main" id="{FD66A4B4-42CA-BD09-B6B6-C5C41FC5AB69}"/>
              </a:ext>
            </a:extLst>
          </p:cNvPr>
          <p:cNvSpPr/>
          <p:nvPr/>
        </p:nvSpPr>
        <p:spPr>
          <a:xfrm>
            <a:off x="716140" y="2558243"/>
            <a:ext cx="721297" cy="1086789"/>
          </a:xfrm>
          <a:prstGeom prst="rect">
            <a:avLst/>
          </a:prstGeom>
          <a:solidFill>
            <a:srgbClr val="D0A27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1" name="Rechteck 130">
            <a:extLst>
              <a:ext uri="{FF2B5EF4-FFF2-40B4-BE49-F238E27FC236}">
                <a16:creationId xmlns:a16="http://schemas.microsoft.com/office/drawing/2014/main" id="{492A0BF1-CEBC-9AD1-050B-FEAF6F60818B}"/>
              </a:ext>
            </a:extLst>
          </p:cNvPr>
          <p:cNvSpPr/>
          <p:nvPr/>
        </p:nvSpPr>
        <p:spPr>
          <a:xfrm>
            <a:off x="714506" y="2296304"/>
            <a:ext cx="721297" cy="25767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2" name="Rechteck 131">
            <a:extLst>
              <a:ext uri="{FF2B5EF4-FFF2-40B4-BE49-F238E27FC236}">
                <a16:creationId xmlns:a16="http://schemas.microsoft.com/office/drawing/2014/main" id="{887AA0A7-0536-1211-68E8-9BF7DC458602}"/>
              </a:ext>
            </a:extLst>
          </p:cNvPr>
          <p:cNvSpPr/>
          <p:nvPr/>
        </p:nvSpPr>
        <p:spPr>
          <a:xfrm>
            <a:off x="716759" y="3639981"/>
            <a:ext cx="721297" cy="25767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33" name="Gerader Verbinder 132">
            <a:extLst>
              <a:ext uri="{FF2B5EF4-FFF2-40B4-BE49-F238E27FC236}">
                <a16:creationId xmlns:a16="http://schemas.microsoft.com/office/drawing/2014/main" id="{9CAD8AD6-6759-D520-8ADA-18FA851BECFA}"/>
              </a:ext>
            </a:extLst>
          </p:cNvPr>
          <p:cNvCxnSpPr>
            <a:cxnSpLocks/>
            <a:stCxn id="131" idx="1"/>
            <a:endCxn id="131" idx="3"/>
          </p:cNvCxnSpPr>
          <p:nvPr/>
        </p:nvCxnSpPr>
        <p:spPr>
          <a:xfrm>
            <a:off x="714506" y="2425142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Gerader Verbinder 133">
            <a:extLst>
              <a:ext uri="{FF2B5EF4-FFF2-40B4-BE49-F238E27FC236}">
                <a16:creationId xmlns:a16="http://schemas.microsoft.com/office/drawing/2014/main" id="{09C8CEDD-261F-CD7C-BB93-14C659ADA64D}"/>
              </a:ext>
            </a:extLst>
          </p:cNvPr>
          <p:cNvCxnSpPr/>
          <p:nvPr/>
        </p:nvCxnSpPr>
        <p:spPr>
          <a:xfrm>
            <a:off x="714051" y="2485744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Gerader Verbinder 134">
            <a:extLst>
              <a:ext uri="{FF2B5EF4-FFF2-40B4-BE49-F238E27FC236}">
                <a16:creationId xmlns:a16="http://schemas.microsoft.com/office/drawing/2014/main" id="{45809D30-9588-ED80-B84E-C529458BA67E}"/>
              </a:ext>
            </a:extLst>
          </p:cNvPr>
          <p:cNvCxnSpPr/>
          <p:nvPr/>
        </p:nvCxnSpPr>
        <p:spPr>
          <a:xfrm>
            <a:off x="714051" y="2364541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Gerader Verbinder 135">
            <a:extLst>
              <a:ext uri="{FF2B5EF4-FFF2-40B4-BE49-F238E27FC236}">
                <a16:creationId xmlns:a16="http://schemas.microsoft.com/office/drawing/2014/main" id="{E90C0CF6-7941-B2F3-7267-912ADD7B329A}"/>
              </a:ext>
            </a:extLst>
          </p:cNvPr>
          <p:cNvCxnSpPr/>
          <p:nvPr/>
        </p:nvCxnSpPr>
        <p:spPr>
          <a:xfrm>
            <a:off x="714051" y="2632198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Gerader Verbinder 136">
            <a:extLst>
              <a:ext uri="{FF2B5EF4-FFF2-40B4-BE49-F238E27FC236}">
                <a16:creationId xmlns:a16="http://schemas.microsoft.com/office/drawing/2014/main" id="{06CBD7BD-6761-F167-452F-E5190DE019ED}"/>
              </a:ext>
            </a:extLst>
          </p:cNvPr>
          <p:cNvCxnSpPr/>
          <p:nvPr/>
        </p:nvCxnSpPr>
        <p:spPr>
          <a:xfrm>
            <a:off x="714051" y="3581626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Gerader Verbinder 137">
            <a:extLst>
              <a:ext uri="{FF2B5EF4-FFF2-40B4-BE49-F238E27FC236}">
                <a16:creationId xmlns:a16="http://schemas.microsoft.com/office/drawing/2014/main" id="{F64F6433-FFDF-55AD-F1BF-BC12D24AA520}"/>
              </a:ext>
            </a:extLst>
          </p:cNvPr>
          <p:cNvCxnSpPr/>
          <p:nvPr/>
        </p:nvCxnSpPr>
        <p:spPr>
          <a:xfrm>
            <a:off x="714506" y="2753402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Gerader Verbinder 138">
            <a:extLst>
              <a:ext uri="{FF2B5EF4-FFF2-40B4-BE49-F238E27FC236}">
                <a16:creationId xmlns:a16="http://schemas.microsoft.com/office/drawing/2014/main" id="{728D03F6-62CF-1A90-FB3F-66C6D2B0CD99}"/>
              </a:ext>
            </a:extLst>
          </p:cNvPr>
          <p:cNvCxnSpPr/>
          <p:nvPr/>
        </p:nvCxnSpPr>
        <p:spPr>
          <a:xfrm>
            <a:off x="714051" y="2814003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Gerader Verbinder 139">
            <a:extLst>
              <a:ext uri="{FF2B5EF4-FFF2-40B4-BE49-F238E27FC236}">
                <a16:creationId xmlns:a16="http://schemas.microsoft.com/office/drawing/2014/main" id="{5967EFFD-7F60-07D6-0731-38CF70A56DF5}"/>
              </a:ext>
            </a:extLst>
          </p:cNvPr>
          <p:cNvCxnSpPr/>
          <p:nvPr/>
        </p:nvCxnSpPr>
        <p:spPr>
          <a:xfrm>
            <a:off x="714051" y="2692800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Gerader Verbinder 140">
            <a:extLst>
              <a:ext uri="{FF2B5EF4-FFF2-40B4-BE49-F238E27FC236}">
                <a16:creationId xmlns:a16="http://schemas.microsoft.com/office/drawing/2014/main" id="{FE6AD716-AD9E-8B9D-9A8B-1A38E9550881}"/>
              </a:ext>
            </a:extLst>
          </p:cNvPr>
          <p:cNvCxnSpPr/>
          <p:nvPr/>
        </p:nvCxnSpPr>
        <p:spPr>
          <a:xfrm>
            <a:off x="714051" y="2864166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Gerader Verbinder 141">
            <a:extLst>
              <a:ext uri="{FF2B5EF4-FFF2-40B4-BE49-F238E27FC236}">
                <a16:creationId xmlns:a16="http://schemas.microsoft.com/office/drawing/2014/main" id="{B709833C-0378-1B26-5A7F-6261538D706F}"/>
              </a:ext>
            </a:extLst>
          </p:cNvPr>
          <p:cNvCxnSpPr/>
          <p:nvPr/>
        </p:nvCxnSpPr>
        <p:spPr>
          <a:xfrm>
            <a:off x="714506" y="2985370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Gerader Verbinder 142">
            <a:extLst>
              <a:ext uri="{FF2B5EF4-FFF2-40B4-BE49-F238E27FC236}">
                <a16:creationId xmlns:a16="http://schemas.microsoft.com/office/drawing/2014/main" id="{2F2B5110-279A-7C0E-C241-37EEBDEACA02}"/>
              </a:ext>
            </a:extLst>
          </p:cNvPr>
          <p:cNvCxnSpPr/>
          <p:nvPr/>
        </p:nvCxnSpPr>
        <p:spPr>
          <a:xfrm>
            <a:off x="714051" y="3045971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Gerader Verbinder 143">
            <a:extLst>
              <a:ext uri="{FF2B5EF4-FFF2-40B4-BE49-F238E27FC236}">
                <a16:creationId xmlns:a16="http://schemas.microsoft.com/office/drawing/2014/main" id="{BF663D71-C786-80D1-F99A-0459B3001615}"/>
              </a:ext>
            </a:extLst>
          </p:cNvPr>
          <p:cNvCxnSpPr/>
          <p:nvPr/>
        </p:nvCxnSpPr>
        <p:spPr>
          <a:xfrm>
            <a:off x="714051" y="2924768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Gerader Verbinder 144">
            <a:extLst>
              <a:ext uri="{FF2B5EF4-FFF2-40B4-BE49-F238E27FC236}">
                <a16:creationId xmlns:a16="http://schemas.microsoft.com/office/drawing/2014/main" id="{F3CC58BF-F702-CF12-3BDC-C9084F4239BC}"/>
              </a:ext>
            </a:extLst>
          </p:cNvPr>
          <p:cNvCxnSpPr/>
          <p:nvPr/>
        </p:nvCxnSpPr>
        <p:spPr>
          <a:xfrm>
            <a:off x="714051" y="3111962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Gerader Verbinder 145">
            <a:extLst>
              <a:ext uri="{FF2B5EF4-FFF2-40B4-BE49-F238E27FC236}">
                <a16:creationId xmlns:a16="http://schemas.microsoft.com/office/drawing/2014/main" id="{E96F1694-5401-F03A-4749-FE8D62284495}"/>
              </a:ext>
            </a:extLst>
          </p:cNvPr>
          <p:cNvCxnSpPr/>
          <p:nvPr/>
        </p:nvCxnSpPr>
        <p:spPr>
          <a:xfrm>
            <a:off x="714506" y="3233166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Gerader Verbinder 146">
            <a:extLst>
              <a:ext uri="{FF2B5EF4-FFF2-40B4-BE49-F238E27FC236}">
                <a16:creationId xmlns:a16="http://schemas.microsoft.com/office/drawing/2014/main" id="{EBF285FD-D60A-F7EF-F91C-7B63DAFE87BE}"/>
              </a:ext>
            </a:extLst>
          </p:cNvPr>
          <p:cNvCxnSpPr/>
          <p:nvPr/>
        </p:nvCxnSpPr>
        <p:spPr>
          <a:xfrm>
            <a:off x="714051" y="3293767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Gerader Verbinder 147">
            <a:extLst>
              <a:ext uri="{FF2B5EF4-FFF2-40B4-BE49-F238E27FC236}">
                <a16:creationId xmlns:a16="http://schemas.microsoft.com/office/drawing/2014/main" id="{6BEE64C2-412B-C6C3-7249-A62DB7FC3FA7}"/>
              </a:ext>
            </a:extLst>
          </p:cNvPr>
          <p:cNvCxnSpPr/>
          <p:nvPr/>
        </p:nvCxnSpPr>
        <p:spPr>
          <a:xfrm>
            <a:off x="714051" y="3172564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Gerader Verbinder 148">
            <a:extLst>
              <a:ext uri="{FF2B5EF4-FFF2-40B4-BE49-F238E27FC236}">
                <a16:creationId xmlns:a16="http://schemas.microsoft.com/office/drawing/2014/main" id="{876F2D7B-EC6C-E70B-5AAF-C13FFF196968}"/>
              </a:ext>
            </a:extLst>
          </p:cNvPr>
          <p:cNvCxnSpPr/>
          <p:nvPr/>
        </p:nvCxnSpPr>
        <p:spPr>
          <a:xfrm>
            <a:off x="714051" y="3343930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Gerader Verbinder 149">
            <a:extLst>
              <a:ext uri="{FF2B5EF4-FFF2-40B4-BE49-F238E27FC236}">
                <a16:creationId xmlns:a16="http://schemas.microsoft.com/office/drawing/2014/main" id="{3DA7549A-0F3F-2340-B29D-EA4F5A9FB989}"/>
              </a:ext>
            </a:extLst>
          </p:cNvPr>
          <p:cNvCxnSpPr/>
          <p:nvPr/>
        </p:nvCxnSpPr>
        <p:spPr>
          <a:xfrm>
            <a:off x="714506" y="3465133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r Verbinder 150">
            <a:extLst>
              <a:ext uri="{FF2B5EF4-FFF2-40B4-BE49-F238E27FC236}">
                <a16:creationId xmlns:a16="http://schemas.microsoft.com/office/drawing/2014/main" id="{3F2566EC-14D1-7638-909E-D10D46F0747D}"/>
              </a:ext>
            </a:extLst>
          </p:cNvPr>
          <p:cNvCxnSpPr/>
          <p:nvPr/>
        </p:nvCxnSpPr>
        <p:spPr>
          <a:xfrm>
            <a:off x="714051" y="3525735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Gerader Verbinder 151">
            <a:extLst>
              <a:ext uri="{FF2B5EF4-FFF2-40B4-BE49-F238E27FC236}">
                <a16:creationId xmlns:a16="http://schemas.microsoft.com/office/drawing/2014/main" id="{44B9810C-A5F5-7E29-C0FB-9B12D358DF38}"/>
              </a:ext>
            </a:extLst>
          </p:cNvPr>
          <p:cNvCxnSpPr/>
          <p:nvPr/>
        </p:nvCxnSpPr>
        <p:spPr>
          <a:xfrm>
            <a:off x="714051" y="3404532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Gerader Verbinder 152">
            <a:extLst>
              <a:ext uri="{FF2B5EF4-FFF2-40B4-BE49-F238E27FC236}">
                <a16:creationId xmlns:a16="http://schemas.microsoft.com/office/drawing/2014/main" id="{FD490294-2334-B81D-A874-E2BA16F26106}"/>
              </a:ext>
            </a:extLst>
          </p:cNvPr>
          <p:cNvCxnSpPr/>
          <p:nvPr/>
        </p:nvCxnSpPr>
        <p:spPr>
          <a:xfrm>
            <a:off x="714506" y="3768481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Gerader Verbinder 153">
            <a:extLst>
              <a:ext uri="{FF2B5EF4-FFF2-40B4-BE49-F238E27FC236}">
                <a16:creationId xmlns:a16="http://schemas.microsoft.com/office/drawing/2014/main" id="{C0711D22-ACF4-4473-A735-C42EFA2F7CD8}"/>
              </a:ext>
            </a:extLst>
          </p:cNvPr>
          <p:cNvCxnSpPr/>
          <p:nvPr/>
        </p:nvCxnSpPr>
        <p:spPr>
          <a:xfrm>
            <a:off x="714051" y="3829083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r Verbinder 154">
            <a:extLst>
              <a:ext uri="{FF2B5EF4-FFF2-40B4-BE49-F238E27FC236}">
                <a16:creationId xmlns:a16="http://schemas.microsoft.com/office/drawing/2014/main" id="{436FDB6D-4A78-2F17-36DB-7242DA5C22EA}"/>
              </a:ext>
            </a:extLst>
          </p:cNvPr>
          <p:cNvCxnSpPr/>
          <p:nvPr/>
        </p:nvCxnSpPr>
        <p:spPr>
          <a:xfrm>
            <a:off x="714051" y="3707879"/>
            <a:ext cx="72129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rader Verbinder 155">
            <a:extLst>
              <a:ext uri="{FF2B5EF4-FFF2-40B4-BE49-F238E27FC236}">
                <a16:creationId xmlns:a16="http://schemas.microsoft.com/office/drawing/2014/main" id="{FC8673E1-6CFE-E6F3-37EF-686172F08F08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1437437" y="3101638"/>
            <a:ext cx="175363" cy="12266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Gerader Verbinder 156">
            <a:extLst>
              <a:ext uri="{FF2B5EF4-FFF2-40B4-BE49-F238E27FC236}">
                <a16:creationId xmlns:a16="http://schemas.microsoft.com/office/drawing/2014/main" id="{2079A016-B215-61F7-23F0-587423CD094A}"/>
              </a:ext>
            </a:extLst>
          </p:cNvPr>
          <p:cNvCxnSpPr>
            <a:cxnSpLocks/>
          </p:cNvCxnSpPr>
          <p:nvPr/>
        </p:nvCxnSpPr>
        <p:spPr>
          <a:xfrm flipV="1">
            <a:off x="1435348" y="2968537"/>
            <a:ext cx="177452" cy="8160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072CB114-3BB1-0D0F-A76F-E3F1917644F8}"/>
                  </a:ext>
                </a:extLst>
              </p:cNvPr>
              <p:cNvSpPr txBox="1"/>
              <p:nvPr/>
            </p:nvSpPr>
            <p:spPr>
              <a:xfrm>
                <a:off x="1757350" y="2986423"/>
                <a:ext cx="914400" cy="323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>
                  <a:buClr>
                    <a:schemeClr val="accent1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58" name="Textfeld 157">
                <a:extLst>
                  <a:ext uri="{FF2B5EF4-FFF2-40B4-BE49-F238E27FC236}">
                    <a16:creationId xmlns:a16="http://schemas.microsoft.com/office/drawing/2014/main" id="{072CB114-3BB1-0D0F-A76F-E3F191764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7350" y="2986423"/>
                <a:ext cx="914400" cy="3239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Ellipse 158">
            <a:extLst>
              <a:ext uri="{FF2B5EF4-FFF2-40B4-BE49-F238E27FC236}">
                <a16:creationId xmlns:a16="http://schemas.microsoft.com/office/drawing/2014/main" id="{305C983E-A13E-F306-1CDE-1285533CD685}"/>
              </a:ext>
            </a:extLst>
          </p:cNvPr>
          <p:cNvSpPr/>
          <p:nvPr/>
        </p:nvSpPr>
        <p:spPr>
          <a:xfrm>
            <a:off x="1983592" y="3074122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72" name="Gerader Verbinder 171">
            <a:extLst>
              <a:ext uri="{FF2B5EF4-FFF2-40B4-BE49-F238E27FC236}">
                <a16:creationId xmlns:a16="http://schemas.microsoft.com/office/drawing/2014/main" id="{DBBFA2DA-932F-7552-2EAA-F8B2E8E2937D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2400102" y="2770785"/>
            <a:ext cx="2068802" cy="32619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r Verbinder 174">
            <a:extLst>
              <a:ext uri="{FF2B5EF4-FFF2-40B4-BE49-F238E27FC236}">
                <a16:creationId xmlns:a16="http://schemas.microsoft.com/office/drawing/2014/main" id="{2381C995-D98B-0E13-83FD-DEEDAEADD5B8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400102" y="3104892"/>
            <a:ext cx="2072362" cy="30886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862B67DF-5A90-6C5D-B70C-2E05FF76897F}"/>
              </a:ext>
            </a:extLst>
          </p:cNvPr>
          <p:cNvSpPr/>
          <p:nvPr/>
        </p:nvSpPr>
        <p:spPr>
          <a:xfrm>
            <a:off x="4472464" y="3198518"/>
            <a:ext cx="558299" cy="430480"/>
          </a:xfrm>
          <a:prstGeom prst="roundRect">
            <a:avLst>
              <a:gd name="adj" fmla="val 2291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08026E-F88E-C202-435A-D95E39367969}"/>
                  </a:ext>
                </a:extLst>
              </p:cNvPr>
              <p:cNvSpPr txBox="1"/>
              <p:nvPr/>
            </p:nvSpPr>
            <p:spPr>
              <a:xfrm>
                <a:off x="4541107" y="3230503"/>
                <a:ext cx="421012" cy="36651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6708026E-F88E-C202-435A-D95E39367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107" y="3230503"/>
                <a:ext cx="421012" cy="366511"/>
              </a:xfrm>
              <a:prstGeom prst="rect">
                <a:avLst/>
              </a:prstGeom>
              <a:blipFill>
                <a:blip r:embed="rId4"/>
                <a:stretch>
                  <a:fillRect r="-72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3" name="Gruppieren 122">
            <a:extLst>
              <a:ext uri="{FF2B5EF4-FFF2-40B4-BE49-F238E27FC236}">
                <a16:creationId xmlns:a16="http://schemas.microsoft.com/office/drawing/2014/main" id="{583F6384-680B-7ADA-7DAD-93BA212275F9}"/>
              </a:ext>
            </a:extLst>
          </p:cNvPr>
          <p:cNvGrpSpPr/>
          <p:nvPr/>
        </p:nvGrpSpPr>
        <p:grpSpPr>
          <a:xfrm>
            <a:off x="4468904" y="2555545"/>
            <a:ext cx="558299" cy="430480"/>
            <a:chOff x="55736" y="2636118"/>
            <a:chExt cx="558299" cy="430480"/>
          </a:xfrm>
        </p:grpSpPr>
        <p:sp>
          <p:nvSpPr>
            <p:cNvPr id="28" name="Rechteck: abgerundete Ecken 27">
              <a:extLst>
                <a:ext uri="{FF2B5EF4-FFF2-40B4-BE49-F238E27FC236}">
                  <a16:creationId xmlns:a16="http://schemas.microsoft.com/office/drawing/2014/main" id="{A8339529-7F3F-B45E-DA76-5B2F4253E245}"/>
                </a:ext>
              </a:extLst>
            </p:cNvPr>
            <p:cNvSpPr/>
            <p:nvPr/>
          </p:nvSpPr>
          <p:spPr>
            <a:xfrm>
              <a:off x="55736" y="2636118"/>
              <a:ext cx="558299" cy="430480"/>
            </a:xfrm>
            <a:prstGeom prst="roundRect">
              <a:avLst>
                <a:gd name="adj" fmla="val 2291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15F117DF-A5DC-695E-D088-4E960E531935}"/>
                    </a:ext>
                  </a:extLst>
                </p:cNvPr>
                <p:cNvSpPr txBox="1"/>
                <p:nvPr/>
              </p:nvSpPr>
              <p:spPr>
                <a:xfrm>
                  <a:off x="124379" y="2669289"/>
                  <a:ext cx="421012" cy="364139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b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15F117DF-A5DC-695E-D088-4E960E531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79" y="2669289"/>
                  <a:ext cx="421012" cy="364139"/>
                </a:xfrm>
                <a:prstGeom prst="rect">
                  <a:avLst/>
                </a:prstGeom>
                <a:blipFill>
                  <a:blip r:embed="rId5"/>
                  <a:stretch>
                    <a:fillRect r="-17391" b="-1695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4CBD189-86E3-478E-3003-7CC7F6B68B87}"/>
                  </a:ext>
                </a:extLst>
              </p:cNvPr>
              <p:cNvSpPr txBox="1"/>
              <p:nvPr/>
            </p:nvSpPr>
            <p:spPr>
              <a:xfrm>
                <a:off x="4536653" y="1614038"/>
                <a:ext cx="450628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44CBD189-86E3-478E-3003-7CC7F6B68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653" y="1614038"/>
                <a:ext cx="450628" cy="371127"/>
              </a:xfrm>
              <a:prstGeom prst="rect">
                <a:avLst/>
              </a:prstGeom>
              <a:blipFill>
                <a:blip r:embed="rId6"/>
                <a:stretch>
                  <a:fillRect r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Rechteck: abgerundete Ecken 90">
            <a:extLst>
              <a:ext uri="{FF2B5EF4-FFF2-40B4-BE49-F238E27FC236}">
                <a16:creationId xmlns:a16="http://schemas.microsoft.com/office/drawing/2014/main" id="{DC253798-1E86-C309-6E05-BCE0047370E9}"/>
              </a:ext>
            </a:extLst>
          </p:cNvPr>
          <p:cNvSpPr/>
          <p:nvPr/>
        </p:nvSpPr>
        <p:spPr>
          <a:xfrm>
            <a:off x="4470140" y="1574775"/>
            <a:ext cx="558299" cy="430480"/>
          </a:xfrm>
          <a:prstGeom prst="roundRect">
            <a:avLst>
              <a:gd name="adj" fmla="val 2291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66" name="Rechteck: abgerundete Ecken 165">
            <a:extLst>
              <a:ext uri="{FF2B5EF4-FFF2-40B4-BE49-F238E27FC236}">
                <a16:creationId xmlns:a16="http://schemas.microsoft.com/office/drawing/2014/main" id="{E2020F8C-A835-2FBF-7EA6-2958A6DAAAC7}"/>
              </a:ext>
            </a:extLst>
          </p:cNvPr>
          <p:cNvSpPr/>
          <p:nvPr/>
        </p:nvSpPr>
        <p:spPr>
          <a:xfrm>
            <a:off x="4468903" y="1070458"/>
            <a:ext cx="558299" cy="430480"/>
          </a:xfrm>
          <a:prstGeom prst="roundRect">
            <a:avLst>
              <a:gd name="adj" fmla="val 2291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1D038C54-2AB6-2E6B-2AD6-00F1B5F9DFB2}"/>
                  </a:ext>
                </a:extLst>
              </p:cNvPr>
              <p:cNvSpPr txBox="1"/>
              <p:nvPr/>
            </p:nvSpPr>
            <p:spPr>
              <a:xfrm>
                <a:off x="4475718" y="1103628"/>
                <a:ext cx="421012" cy="36413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b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1D038C54-2AB6-2E6B-2AD6-00F1B5F9D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718" y="1103628"/>
                <a:ext cx="421012" cy="364139"/>
              </a:xfrm>
              <a:prstGeom prst="rect">
                <a:avLst/>
              </a:prstGeom>
              <a:blipFill>
                <a:blip r:embed="rId7"/>
                <a:stretch>
                  <a:fillRect r="-23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Rechteck: abgerundete Ecken 244">
            <a:extLst>
              <a:ext uri="{FF2B5EF4-FFF2-40B4-BE49-F238E27FC236}">
                <a16:creationId xmlns:a16="http://schemas.microsoft.com/office/drawing/2014/main" id="{D3446A4B-80AC-379D-AEB7-59B7D9C30F68}"/>
              </a:ext>
            </a:extLst>
          </p:cNvPr>
          <p:cNvSpPr/>
          <p:nvPr/>
        </p:nvSpPr>
        <p:spPr>
          <a:xfrm>
            <a:off x="5268508" y="3610995"/>
            <a:ext cx="1595668" cy="160204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197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46" name="Rechteck: abgerundete Ecken 31">
            <a:extLst>
              <a:ext uri="{FF2B5EF4-FFF2-40B4-BE49-F238E27FC236}">
                <a16:creationId xmlns:a16="http://schemas.microsoft.com/office/drawing/2014/main" id="{6CCB271E-5CD9-60E2-9852-6414832C80BE}"/>
              </a:ext>
            </a:extLst>
          </p:cNvPr>
          <p:cNvSpPr/>
          <p:nvPr/>
        </p:nvSpPr>
        <p:spPr>
          <a:xfrm>
            <a:off x="5431102" y="4707148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47" name="Rechteck: abgerundete Ecken 31">
            <a:extLst>
              <a:ext uri="{FF2B5EF4-FFF2-40B4-BE49-F238E27FC236}">
                <a16:creationId xmlns:a16="http://schemas.microsoft.com/office/drawing/2014/main" id="{AEBBFCE5-A4DB-C8EB-AE48-3137EF7B247A}"/>
              </a:ext>
            </a:extLst>
          </p:cNvPr>
          <p:cNvSpPr/>
          <p:nvPr/>
        </p:nvSpPr>
        <p:spPr>
          <a:xfrm>
            <a:off x="5431102" y="4181635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51" name="Rechteck: abgerundete Ecken 250">
            <a:extLst>
              <a:ext uri="{FF2B5EF4-FFF2-40B4-BE49-F238E27FC236}">
                <a16:creationId xmlns:a16="http://schemas.microsoft.com/office/drawing/2014/main" id="{4355584B-7EFB-E7E0-1B73-4EFDBEA7E2DE}"/>
              </a:ext>
            </a:extLst>
          </p:cNvPr>
          <p:cNvSpPr/>
          <p:nvPr/>
        </p:nvSpPr>
        <p:spPr>
          <a:xfrm>
            <a:off x="6092615" y="4595879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53" name="Rechteck: abgerundete Ecken 252">
            <a:extLst>
              <a:ext uri="{FF2B5EF4-FFF2-40B4-BE49-F238E27FC236}">
                <a16:creationId xmlns:a16="http://schemas.microsoft.com/office/drawing/2014/main" id="{C4B09C39-13DA-7D86-DC79-681FA093167B}"/>
              </a:ext>
            </a:extLst>
          </p:cNvPr>
          <p:cNvSpPr/>
          <p:nvPr/>
        </p:nvSpPr>
        <p:spPr>
          <a:xfrm>
            <a:off x="6458050" y="4322016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255" name="Verbinder: gewinkelt 254">
            <a:extLst>
              <a:ext uri="{FF2B5EF4-FFF2-40B4-BE49-F238E27FC236}">
                <a16:creationId xmlns:a16="http://schemas.microsoft.com/office/drawing/2014/main" id="{7D051900-9F7E-BD7B-C737-BF2C0F326919}"/>
              </a:ext>
            </a:extLst>
          </p:cNvPr>
          <p:cNvCxnSpPr>
            <a:cxnSpLocks/>
            <a:stCxn id="247" idx="6"/>
            <a:endCxn id="251" idx="0"/>
          </p:cNvCxnSpPr>
          <p:nvPr/>
        </p:nvCxnSpPr>
        <p:spPr>
          <a:xfrm>
            <a:off x="5878804" y="4412016"/>
            <a:ext cx="303811" cy="18386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Verbinder: gewinkelt 256">
            <a:extLst>
              <a:ext uri="{FF2B5EF4-FFF2-40B4-BE49-F238E27FC236}">
                <a16:creationId xmlns:a16="http://schemas.microsoft.com/office/drawing/2014/main" id="{C88FF4AE-9EAF-F3B5-4D7B-3AB209DD344F}"/>
              </a:ext>
            </a:extLst>
          </p:cNvPr>
          <p:cNvCxnSpPr>
            <a:cxnSpLocks/>
            <a:stCxn id="246" idx="6"/>
            <a:endCxn id="251" idx="2"/>
          </p:cNvCxnSpPr>
          <p:nvPr/>
        </p:nvCxnSpPr>
        <p:spPr>
          <a:xfrm flipV="1">
            <a:off x="5878804" y="4775879"/>
            <a:ext cx="303811" cy="16165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Verbinder: gewinkelt 257">
            <a:extLst>
              <a:ext uri="{FF2B5EF4-FFF2-40B4-BE49-F238E27FC236}">
                <a16:creationId xmlns:a16="http://schemas.microsoft.com/office/drawing/2014/main" id="{9AA1D98D-476B-612B-1499-5EB8BF333565}"/>
              </a:ext>
            </a:extLst>
          </p:cNvPr>
          <p:cNvCxnSpPr>
            <a:cxnSpLocks/>
            <a:stCxn id="251" idx="3"/>
            <a:endCxn id="253" idx="2"/>
          </p:cNvCxnSpPr>
          <p:nvPr/>
        </p:nvCxnSpPr>
        <p:spPr>
          <a:xfrm flipV="1">
            <a:off x="6272615" y="4502016"/>
            <a:ext cx="275435" cy="18386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Gerader Verbinder 259">
            <a:extLst>
              <a:ext uri="{FF2B5EF4-FFF2-40B4-BE49-F238E27FC236}">
                <a16:creationId xmlns:a16="http://schemas.microsoft.com/office/drawing/2014/main" id="{C135DBA0-8663-737C-32CB-6548FD459C76}"/>
              </a:ext>
            </a:extLst>
          </p:cNvPr>
          <p:cNvCxnSpPr>
            <a:stCxn id="253" idx="3"/>
          </p:cNvCxnSpPr>
          <p:nvPr/>
        </p:nvCxnSpPr>
        <p:spPr>
          <a:xfrm flipV="1">
            <a:off x="6638050" y="4404732"/>
            <a:ext cx="1012977" cy="728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" name="Rechteck: abgerundete Ecken 265">
            <a:extLst>
              <a:ext uri="{FF2B5EF4-FFF2-40B4-BE49-F238E27FC236}">
                <a16:creationId xmlns:a16="http://schemas.microsoft.com/office/drawing/2014/main" id="{4257905B-9F58-8A33-DDDC-EDC7F26A37F7}"/>
              </a:ext>
            </a:extLst>
          </p:cNvPr>
          <p:cNvSpPr/>
          <p:nvPr/>
        </p:nvSpPr>
        <p:spPr>
          <a:xfrm>
            <a:off x="5268062" y="980926"/>
            <a:ext cx="1596114" cy="160204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rgbClr val="197E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67" name="Rechteck: abgerundete Ecken 31">
            <a:extLst>
              <a:ext uri="{FF2B5EF4-FFF2-40B4-BE49-F238E27FC236}">
                <a16:creationId xmlns:a16="http://schemas.microsoft.com/office/drawing/2014/main" id="{3CB68880-446E-2720-0D79-E95AA5BECE16}"/>
              </a:ext>
            </a:extLst>
          </p:cNvPr>
          <p:cNvSpPr/>
          <p:nvPr/>
        </p:nvSpPr>
        <p:spPr>
          <a:xfrm>
            <a:off x="5431102" y="2077079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68" name="Rechteck: abgerundete Ecken 31">
            <a:extLst>
              <a:ext uri="{FF2B5EF4-FFF2-40B4-BE49-F238E27FC236}">
                <a16:creationId xmlns:a16="http://schemas.microsoft.com/office/drawing/2014/main" id="{BA1F1C99-0ED6-1C70-2436-60DF207247E8}"/>
              </a:ext>
            </a:extLst>
          </p:cNvPr>
          <p:cNvSpPr/>
          <p:nvPr/>
        </p:nvSpPr>
        <p:spPr>
          <a:xfrm>
            <a:off x="5431102" y="1559634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69" name="Rechteck: abgerundete Ecken 31">
            <a:extLst>
              <a:ext uri="{FF2B5EF4-FFF2-40B4-BE49-F238E27FC236}">
                <a16:creationId xmlns:a16="http://schemas.microsoft.com/office/drawing/2014/main" id="{1D875440-AF55-A46C-0CEC-3EB5152A76A6}"/>
              </a:ext>
            </a:extLst>
          </p:cNvPr>
          <p:cNvSpPr/>
          <p:nvPr/>
        </p:nvSpPr>
        <p:spPr>
          <a:xfrm>
            <a:off x="5431102" y="1041594"/>
            <a:ext cx="447703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0" name="Rechteck: abgerundete Ecken 269">
            <a:extLst>
              <a:ext uri="{FF2B5EF4-FFF2-40B4-BE49-F238E27FC236}">
                <a16:creationId xmlns:a16="http://schemas.microsoft.com/office/drawing/2014/main" id="{B644D97B-1835-1F01-C42B-6BC0F6AD47C2}"/>
              </a:ext>
            </a:extLst>
          </p:cNvPr>
          <p:cNvSpPr/>
          <p:nvPr/>
        </p:nvSpPr>
        <p:spPr>
          <a:xfrm>
            <a:off x="6092615" y="1418084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1" name="Rechteck: abgerundete Ecken 270">
            <a:extLst>
              <a:ext uri="{FF2B5EF4-FFF2-40B4-BE49-F238E27FC236}">
                <a16:creationId xmlns:a16="http://schemas.microsoft.com/office/drawing/2014/main" id="{45A6CD7D-37BE-C12D-8055-A9BC69B4355C}"/>
              </a:ext>
            </a:extLst>
          </p:cNvPr>
          <p:cNvSpPr/>
          <p:nvPr/>
        </p:nvSpPr>
        <p:spPr>
          <a:xfrm>
            <a:off x="6092615" y="1965810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2" name="Rechteck: abgerundete Ecken 271">
            <a:extLst>
              <a:ext uri="{FF2B5EF4-FFF2-40B4-BE49-F238E27FC236}">
                <a16:creationId xmlns:a16="http://schemas.microsoft.com/office/drawing/2014/main" id="{D4BAF9AF-5A5E-A904-4C64-14FC32310D5C}"/>
              </a:ext>
            </a:extLst>
          </p:cNvPr>
          <p:cNvSpPr/>
          <p:nvPr/>
        </p:nvSpPr>
        <p:spPr>
          <a:xfrm>
            <a:off x="6458050" y="1700015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273" name="Verbinder: gewinkelt 272">
            <a:extLst>
              <a:ext uri="{FF2B5EF4-FFF2-40B4-BE49-F238E27FC236}">
                <a16:creationId xmlns:a16="http://schemas.microsoft.com/office/drawing/2014/main" id="{99FD549F-4F4A-AA35-E303-756B20D16DA1}"/>
              </a:ext>
            </a:extLst>
          </p:cNvPr>
          <p:cNvCxnSpPr>
            <a:cxnSpLocks/>
            <a:stCxn id="268" idx="6"/>
            <a:endCxn id="270" idx="2"/>
          </p:cNvCxnSpPr>
          <p:nvPr/>
        </p:nvCxnSpPr>
        <p:spPr>
          <a:xfrm flipV="1">
            <a:off x="5878804" y="1598084"/>
            <a:ext cx="303811" cy="1919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Verbinder: gewinkelt 273">
            <a:extLst>
              <a:ext uri="{FF2B5EF4-FFF2-40B4-BE49-F238E27FC236}">
                <a16:creationId xmlns:a16="http://schemas.microsoft.com/office/drawing/2014/main" id="{5F82F39D-2F5F-EBEB-D79C-838430232718}"/>
              </a:ext>
            </a:extLst>
          </p:cNvPr>
          <p:cNvCxnSpPr>
            <a:cxnSpLocks/>
            <a:stCxn id="268" idx="6"/>
            <a:endCxn id="271" idx="0"/>
          </p:cNvCxnSpPr>
          <p:nvPr/>
        </p:nvCxnSpPr>
        <p:spPr>
          <a:xfrm>
            <a:off x="5878804" y="1790015"/>
            <a:ext cx="303811" cy="17579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Verbinder: gewinkelt 274">
            <a:extLst>
              <a:ext uri="{FF2B5EF4-FFF2-40B4-BE49-F238E27FC236}">
                <a16:creationId xmlns:a16="http://schemas.microsoft.com/office/drawing/2014/main" id="{4E3E346C-514B-A7D1-19B0-1CC7E1208ABC}"/>
              </a:ext>
            </a:extLst>
          </p:cNvPr>
          <p:cNvCxnSpPr>
            <a:stCxn id="269" idx="6"/>
            <a:endCxn id="270" idx="0"/>
          </p:cNvCxnSpPr>
          <p:nvPr/>
        </p:nvCxnSpPr>
        <p:spPr>
          <a:xfrm>
            <a:off x="5878805" y="1271975"/>
            <a:ext cx="303810" cy="1461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Verbinder: gewinkelt 275">
            <a:extLst>
              <a:ext uri="{FF2B5EF4-FFF2-40B4-BE49-F238E27FC236}">
                <a16:creationId xmlns:a16="http://schemas.microsoft.com/office/drawing/2014/main" id="{68E8025F-27E6-11A9-1201-0FCBFF9FD165}"/>
              </a:ext>
            </a:extLst>
          </p:cNvPr>
          <p:cNvCxnSpPr>
            <a:cxnSpLocks/>
            <a:stCxn id="267" idx="6"/>
            <a:endCxn id="271" idx="2"/>
          </p:cNvCxnSpPr>
          <p:nvPr/>
        </p:nvCxnSpPr>
        <p:spPr>
          <a:xfrm flipV="1">
            <a:off x="5878804" y="2145810"/>
            <a:ext cx="303811" cy="16165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Verbinder: gewinkelt 276">
            <a:extLst>
              <a:ext uri="{FF2B5EF4-FFF2-40B4-BE49-F238E27FC236}">
                <a16:creationId xmlns:a16="http://schemas.microsoft.com/office/drawing/2014/main" id="{347A635A-8B20-B25C-DCBD-41503F3C808E}"/>
              </a:ext>
            </a:extLst>
          </p:cNvPr>
          <p:cNvCxnSpPr>
            <a:cxnSpLocks/>
            <a:stCxn id="271" idx="3"/>
            <a:endCxn id="272" idx="2"/>
          </p:cNvCxnSpPr>
          <p:nvPr/>
        </p:nvCxnSpPr>
        <p:spPr>
          <a:xfrm flipV="1">
            <a:off x="6272615" y="1880015"/>
            <a:ext cx="275435" cy="17579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Verbinder: gewinkelt 277">
            <a:extLst>
              <a:ext uri="{FF2B5EF4-FFF2-40B4-BE49-F238E27FC236}">
                <a16:creationId xmlns:a16="http://schemas.microsoft.com/office/drawing/2014/main" id="{0A55A50E-66BF-0C56-3EB7-2A1751DCD2A3}"/>
              </a:ext>
            </a:extLst>
          </p:cNvPr>
          <p:cNvCxnSpPr>
            <a:cxnSpLocks/>
            <a:stCxn id="270" idx="3"/>
            <a:endCxn id="272" idx="0"/>
          </p:cNvCxnSpPr>
          <p:nvPr/>
        </p:nvCxnSpPr>
        <p:spPr>
          <a:xfrm>
            <a:off x="6272615" y="1508084"/>
            <a:ext cx="275435" cy="1919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r Verbinder 278">
            <a:extLst>
              <a:ext uri="{FF2B5EF4-FFF2-40B4-BE49-F238E27FC236}">
                <a16:creationId xmlns:a16="http://schemas.microsoft.com/office/drawing/2014/main" id="{37041D4E-C743-37C5-A4AA-C540FBE3E87B}"/>
              </a:ext>
            </a:extLst>
          </p:cNvPr>
          <p:cNvCxnSpPr>
            <a:cxnSpLocks/>
          </p:cNvCxnSpPr>
          <p:nvPr/>
        </p:nvCxnSpPr>
        <p:spPr>
          <a:xfrm flipV="1">
            <a:off x="6638050" y="1778305"/>
            <a:ext cx="10129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Verbinder: gewinkelt 281">
            <a:extLst>
              <a:ext uri="{FF2B5EF4-FFF2-40B4-BE49-F238E27FC236}">
                <a16:creationId xmlns:a16="http://schemas.microsoft.com/office/drawing/2014/main" id="{6D29F63F-4A86-E4EF-A9E9-BE61E71C1522}"/>
              </a:ext>
            </a:extLst>
          </p:cNvPr>
          <p:cNvCxnSpPr>
            <a:stCxn id="13" idx="3"/>
            <a:endCxn id="268" idx="2"/>
          </p:cNvCxnSpPr>
          <p:nvPr/>
        </p:nvCxnSpPr>
        <p:spPr>
          <a:xfrm flipV="1">
            <a:off x="5030763" y="1790015"/>
            <a:ext cx="400339" cy="162374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Verbinder: gewinkelt 283">
            <a:extLst>
              <a:ext uri="{FF2B5EF4-FFF2-40B4-BE49-F238E27FC236}">
                <a16:creationId xmlns:a16="http://schemas.microsoft.com/office/drawing/2014/main" id="{B227E933-F10E-A132-A892-447F200235EC}"/>
              </a:ext>
            </a:extLst>
          </p:cNvPr>
          <p:cNvCxnSpPr>
            <a:stCxn id="13" idx="3"/>
            <a:endCxn id="247" idx="2"/>
          </p:cNvCxnSpPr>
          <p:nvPr/>
        </p:nvCxnSpPr>
        <p:spPr>
          <a:xfrm>
            <a:off x="5030763" y="3413758"/>
            <a:ext cx="400339" cy="99825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Gerader Verbinder 285">
            <a:extLst>
              <a:ext uri="{FF2B5EF4-FFF2-40B4-BE49-F238E27FC236}">
                <a16:creationId xmlns:a16="http://schemas.microsoft.com/office/drawing/2014/main" id="{2B7DCAC5-1D16-9D5F-234B-8B0BFAD4A6A9}"/>
              </a:ext>
            </a:extLst>
          </p:cNvPr>
          <p:cNvCxnSpPr>
            <a:cxnSpLocks/>
            <a:stCxn id="91" idx="3"/>
            <a:endCxn id="268" idx="2"/>
          </p:cNvCxnSpPr>
          <p:nvPr/>
        </p:nvCxnSpPr>
        <p:spPr>
          <a:xfrm>
            <a:off x="5028439" y="1790015"/>
            <a:ext cx="4026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feld 287">
                <a:extLst>
                  <a:ext uri="{FF2B5EF4-FFF2-40B4-BE49-F238E27FC236}">
                    <a16:creationId xmlns:a16="http://schemas.microsoft.com/office/drawing/2014/main" id="{79893713-2DB8-FB8E-7B88-40E317EAF524}"/>
                  </a:ext>
                </a:extLst>
              </p:cNvPr>
              <p:cNvSpPr txBox="1"/>
              <p:nvPr/>
            </p:nvSpPr>
            <p:spPr>
              <a:xfrm>
                <a:off x="4508744" y="4219168"/>
                <a:ext cx="450628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8" name="Textfeld 287">
                <a:extLst>
                  <a:ext uri="{FF2B5EF4-FFF2-40B4-BE49-F238E27FC236}">
                    <a16:creationId xmlns:a16="http://schemas.microsoft.com/office/drawing/2014/main" id="{79893713-2DB8-FB8E-7B88-40E317EAF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744" y="4219168"/>
                <a:ext cx="450628" cy="37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9" name="Rechteck: abgerundete Ecken 288">
            <a:extLst>
              <a:ext uri="{FF2B5EF4-FFF2-40B4-BE49-F238E27FC236}">
                <a16:creationId xmlns:a16="http://schemas.microsoft.com/office/drawing/2014/main" id="{15096BC7-5F5A-1FB7-DA3B-913F01C2DD00}"/>
              </a:ext>
            </a:extLst>
          </p:cNvPr>
          <p:cNvSpPr/>
          <p:nvPr/>
        </p:nvSpPr>
        <p:spPr>
          <a:xfrm>
            <a:off x="4475718" y="4678275"/>
            <a:ext cx="558299" cy="430480"/>
          </a:xfrm>
          <a:prstGeom prst="roundRect">
            <a:avLst>
              <a:gd name="adj" fmla="val 2291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90" name="Rechteck: abgerundete Ecken 289">
            <a:extLst>
              <a:ext uri="{FF2B5EF4-FFF2-40B4-BE49-F238E27FC236}">
                <a16:creationId xmlns:a16="http://schemas.microsoft.com/office/drawing/2014/main" id="{23E30523-34C5-C3F4-2B60-115BFC47876F}"/>
              </a:ext>
            </a:extLst>
          </p:cNvPr>
          <p:cNvSpPr/>
          <p:nvPr/>
        </p:nvSpPr>
        <p:spPr>
          <a:xfrm>
            <a:off x="4474481" y="4196183"/>
            <a:ext cx="558299" cy="430480"/>
          </a:xfrm>
          <a:prstGeom prst="roundRect">
            <a:avLst>
              <a:gd name="adj" fmla="val 2291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8E8ACB46-5CEF-94BC-855E-5DB878FE3D90}"/>
                  </a:ext>
                </a:extLst>
              </p:cNvPr>
              <p:cNvSpPr txBox="1"/>
              <p:nvPr/>
            </p:nvSpPr>
            <p:spPr>
              <a:xfrm>
                <a:off x="4475718" y="4717877"/>
                <a:ext cx="421012" cy="364139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sSub>
                            <m:sSubPr>
                              <m:ctrlP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b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8E8ACB46-5CEF-94BC-855E-5DB878FE3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5718" y="4717877"/>
                <a:ext cx="421012" cy="364139"/>
              </a:xfrm>
              <a:prstGeom prst="rect">
                <a:avLst/>
              </a:prstGeom>
              <a:blipFill>
                <a:blip r:embed="rId9"/>
                <a:stretch>
                  <a:fillRect r="-2318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AC365516-113A-00A8-54C5-FF020109E0DF}"/>
                  </a:ext>
                </a:extLst>
              </p:cNvPr>
              <p:cNvSpPr txBox="1"/>
              <p:nvPr/>
            </p:nvSpPr>
            <p:spPr>
              <a:xfrm>
                <a:off x="6337544" y="1614038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AC365516-113A-00A8-54C5-FF020109E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544" y="1614038"/>
                <a:ext cx="421012" cy="30841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Textfeld 291">
                <a:extLst>
                  <a:ext uri="{FF2B5EF4-FFF2-40B4-BE49-F238E27FC236}">
                    <a16:creationId xmlns:a16="http://schemas.microsoft.com/office/drawing/2014/main" id="{5A648CFB-C61E-76D7-D4C9-029516C546B4}"/>
                  </a:ext>
                </a:extLst>
              </p:cNvPr>
              <p:cNvSpPr txBox="1"/>
              <p:nvPr/>
            </p:nvSpPr>
            <p:spPr>
              <a:xfrm>
                <a:off x="6337544" y="4233621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2" name="Textfeld 291">
                <a:extLst>
                  <a:ext uri="{FF2B5EF4-FFF2-40B4-BE49-F238E27FC236}">
                    <a16:creationId xmlns:a16="http://schemas.microsoft.com/office/drawing/2014/main" id="{5A648CFB-C61E-76D7-D4C9-029516C54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544" y="4233621"/>
                <a:ext cx="421012" cy="30841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Textfeld 292">
                <a:extLst>
                  <a:ext uri="{FF2B5EF4-FFF2-40B4-BE49-F238E27FC236}">
                    <a16:creationId xmlns:a16="http://schemas.microsoft.com/office/drawing/2014/main" id="{EBD2673A-EDCC-FD64-6FB1-A8A3B5DB6508}"/>
                  </a:ext>
                </a:extLst>
              </p:cNvPr>
              <p:cNvSpPr txBox="1"/>
              <p:nvPr/>
            </p:nvSpPr>
            <p:spPr>
              <a:xfrm>
                <a:off x="5972109" y="1880839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3" name="Textfeld 292">
                <a:extLst>
                  <a:ext uri="{FF2B5EF4-FFF2-40B4-BE49-F238E27FC236}">
                    <a16:creationId xmlns:a16="http://schemas.microsoft.com/office/drawing/2014/main" id="{EBD2673A-EDCC-FD64-6FB1-A8A3B5DB6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09" y="1880839"/>
                <a:ext cx="421012" cy="308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Textfeld 293">
                <a:extLst>
                  <a:ext uri="{FF2B5EF4-FFF2-40B4-BE49-F238E27FC236}">
                    <a16:creationId xmlns:a16="http://schemas.microsoft.com/office/drawing/2014/main" id="{472E101D-43A5-72DE-3EFF-A30CCA424F47}"/>
                  </a:ext>
                </a:extLst>
              </p:cNvPr>
              <p:cNvSpPr txBox="1"/>
              <p:nvPr/>
            </p:nvSpPr>
            <p:spPr>
              <a:xfrm>
                <a:off x="5972109" y="1330138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4" name="Textfeld 293">
                <a:extLst>
                  <a:ext uri="{FF2B5EF4-FFF2-40B4-BE49-F238E27FC236}">
                    <a16:creationId xmlns:a16="http://schemas.microsoft.com/office/drawing/2014/main" id="{472E101D-43A5-72DE-3EFF-A30CCA424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09" y="1330138"/>
                <a:ext cx="421012" cy="308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6" name="Textfeld 295">
                <a:extLst>
                  <a:ext uri="{FF2B5EF4-FFF2-40B4-BE49-F238E27FC236}">
                    <a16:creationId xmlns:a16="http://schemas.microsoft.com/office/drawing/2014/main" id="{AF8A7FA7-E8C0-6364-CA67-7C2868A70FBB}"/>
                  </a:ext>
                </a:extLst>
              </p:cNvPr>
              <p:cNvSpPr txBox="1"/>
              <p:nvPr/>
            </p:nvSpPr>
            <p:spPr>
              <a:xfrm>
                <a:off x="5972109" y="4516570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6" name="Textfeld 295">
                <a:extLst>
                  <a:ext uri="{FF2B5EF4-FFF2-40B4-BE49-F238E27FC236}">
                    <a16:creationId xmlns:a16="http://schemas.microsoft.com/office/drawing/2014/main" id="{AF8A7FA7-E8C0-6364-CA67-7C2868A70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109" y="4516570"/>
                <a:ext cx="421012" cy="308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095B31FA-B054-703C-CEAD-164CD927DDAC}"/>
                  </a:ext>
                </a:extLst>
              </p:cNvPr>
              <p:cNvSpPr txBox="1"/>
              <p:nvPr/>
            </p:nvSpPr>
            <p:spPr>
              <a:xfrm>
                <a:off x="5390312" y="1019196"/>
                <a:ext cx="349056" cy="461555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095B31FA-B054-703C-CEAD-164CD927D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312" y="1019196"/>
                <a:ext cx="349056" cy="461555"/>
              </a:xfrm>
              <a:prstGeom prst="flowChartConnector">
                <a:avLst/>
              </a:prstGeom>
              <a:blipFill>
                <a:blip r:embed="rId14"/>
                <a:stretch>
                  <a:fillRect r="-210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9B7FD0E7-4AAA-3D69-E1DC-57B1B8CBEA0B}"/>
                  </a:ext>
                </a:extLst>
              </p:cNvPr>
              <p:cNvSpPr txBox="1"/>
              <p:nvPr/>
            </p:nvSpPr>
            <p:spPr>
              <a:xfrm>
                <a:off x="5334923" y="1545502"/>
                <a:ext cx="349056" cy="463179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9B7FD0E7-4AAA-3D69-E1DC-57B1B8CBE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923" y="1545502"/>
                <a:ext cx="349056" cy="463179"/>
              </a:xfrm>
              <a:prstGeom prst="flowChartConnector">
                <a:avLst/>
              </a:prstGeom>
              <a:blipFill>
                <a:blip r:embed="rId15"/>
                <a:stretch>
                  <a:fillRect r="-526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EABDE170-7B40-394E-6E62-9DE1FE1A34DD}"/>
                  </a:ext>
                </a:extLst>
              </p:cNvPr>
              <p:cNvSpPr txBox="1"/>
              <p:nvPr/>
            </p:nvSpPr>
            <p:spPr>
              <a:xfrm>
                <a:off x="5400204" y="2057891"/>
                <a:ext cx="349056" cy="461555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EABDE170-7B40-394E-6E62-9DE1FE1A3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04" y="2057891"/>
                <a:ext cx="349056" cy="461555"/>
              </a:xfrm>
              <a:prstGeom prst="flowChartConnector">
                <a:avLst/>
              </a:prstGeom>
              <a:blipFill>
                <a:blip r:embed="rId16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652C4C63-EC0B-D1BA-2700-F8355BEBDB73}"/>
                  </a:ext>
                </a:extLst>
              </p:cNvPr>
              <p:cNvSpPr txBox="1"/>
              <p:nvPr/>
            </p:nvSpPr>
            <p:spPr>
              <a:xfrm>
                <a:off x="5390312" y="4701330"/>
                <a:ext cx="349056" cy="461555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16" name="Textfeld 115">
                <a:extLst>
                  <a:ext uri="{FF2B5EF4-FFF2-40B4-BE49-F238E27FC236}">
                    <a16:creationId xmlns:a16="http://schemas.microsoft.com/office/drawing/2014/main" id="{652C4C63-EC0B-D1BA-2700-F8355BEBD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312" y="4701330"/>
                <a:ext cx="349056" cy="461555"/>
              </a:xfrm>
              <a:prstGeom prst="flowChartConnector">
                <a:avLst/>
              </a:prstGeom>
              <a:blipFill>
                <a:blip r:embed="rId17"/>
                <a:stretch>
                  <a:fillRect r="-2807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A1B73EFF-CDA6-32CB-1792-E7D1FBF1EAC9}"/>
                  </a:ext>
                </a:extLst>
              </p:cNvPr>
              <p:cNvSpPr txBox="1"/>
              <p:nvPr/>
            </p:nvSpPr>
            <p:spPr>
              <a:xfrm>
                <a:off x="5350938" y="4134648"/>
                <a:ext cx="349056" cy="463179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A1B73EFF-CDA6-32CB-1792-E7D1FBF1E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0938" y="4134648"/>
                <a:ext cx="349056" cy="463179"/>
              </a:xfrm>
              <a:prstGeom prst="flowChartConnector">
                <a:avLst/>
              </a:prstGeom>
              <a:blipFill>
                <a:blip r:embed="rId18"/>
                <a:stretch>
                  <a:fillRect r="-543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2" name="Gruppieren 301">
            <a:extLst>
              <a:ext uri="{FF2B5EF4-FFF2-40B4-BE49-F238E27FC236}">
                <a16:creationId xmlns:a16="http://schemas.microsoft.com/office/drawing/2014/main" id="{F3263EDB-1ABE-89ED-6513-407323E9BE3D}"/>
              </a:ext>
            </a:extLst>
          </p:cNvPr>
          <p:cNvGrpSpPr/>
          <p:nvPr/>
        </p:nvGrpSpPr>
        <p:grpSpPr>
          <a:xfrm>
            <a:off x="7446519" y="2942772"/>
            <a:ext cx="421012" cy="308418"/>
            <a:chOff x="7285503" y="2640661"/>
            <a:chExt cx="421012" cy="308418"/>
          </a:xfrm>
        </p:grpSpPr>
        <p:sp>
          <p:nvSpPr>
            <p:cNvPr id="300" name="Rechteck: abgerundete Ecken 299">
              <a:extLst>
                <a:ext uri="{FF2B5EF4-FFF2-40B4-BE49-F238E27FC236}">
                  <a16:creationId xmlns:a16="http://schemas.microsoft.com/office/drawing/2014/main" id="{DFC7411D-FBC1-532A-13AF-7B5893B546E8}"/>
                </a:ext>
              </a:extLst>
            </p:cNvPr>
            <p:cNvSpPr/>
            <p:nvPr/>
          </p:nvSpPr>
          <p:spPr>
            <a:xfrm>
              <a:off x="7406009" y="2729056"/>
              <a:ext cx="180000" cy="18000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1" name="Textfeld 300">
                  <a:extLst>
                    <a:ext uri="{FF2B5EF4-FFF2-40B4-BE49-F238E27FC236}">
                      <a16:creationId xmlns:a16="http://schemas.microsoft.com/office/drawing/2014/main" id="{BBFA83DE-6CE4-7455-C851-7A1AFB64F06C}"/>
                    </a:ext>
                  </a:extLst>
                </p:cNvPr>
                <p:cNvSpPr txBox="1"/>
                <p:nvPr/>
              </p:nvSpPr>
              <p:spPr>
                <a:xfrm>
                  <a:off x="7285503" y="2640661"/>
                  <a:ext cx="421012" cy="3084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de-DE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1" name="Textfeld 300">
                  <a:extLst>
                    <a:ext uri="{FF2B5EF4-FFF2-40B4-BE49-F238E27FC236}">
                      <a16:creationId xmlns:a16="http://schemas.microsoft.com/office/drawing/2014/main" id="{BBFA83DE-6CE4-7455-C851-7A1AFB64F0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5503" y="2640661"/>
                  <a:ext cx="421012" cy="30841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04" name="Gerade Verbindung mit Pfeil 303">
            <a:extLst>
              <a:ext uri="{FF2B5EF4-FFF2-40B4-BE49-F238E27FC236}">
                <a16:creationId xmlns:a16="http://schemas.microsoft.com/office/drawing/2014/main" id="{2017271A-3226-63B6-C664-8F503ACACADD}"/>
              </a:ext>
            </a:extLst>
          </p:cNvPr>
          <p:cNvCxnSpPr>
            <a:endCxn id="301" idx="0"/>
          </p:cNvCxnSpPr>
          <p:nvPr/>
        </p:nvCxnSpPr>
        <p:spPr>
          <a:xfrm>
            <a:off x="7651027" y="1790014"/>
            <a:ext cx="0" cy="1224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Gerade Verbindung mit Pfeil 304">
            <a:extLst>
              <a:ext uri="{FF2B5EF4-FFF2-40B4-BE49-F238E27FC236}">
                <a16:creationId xmlns:a16="http://schemas.microsoft.com/office/drawing/2014/main" id="{AF2F7E57-8748-D961-5AC2-9C174CE5EAE7}"/>
              </a:ext>
            </a:extLst>
          </p:cNvPr>
          <p:cNvCxnSpPr>
            <a:cxnSpLocks/>
          </p:cNvCxnSpPr>
          <p:nvPr/>
        </p:nvCxnSpPr>
        <p:spPr>
          <a:xfrm flipV="1">
            <a:off x="7651027" y="3207066"/>
            <a:ext cx="0" cy="118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Gerader Verbinder 306">
            <a:extLst>
              <a:ext uri="{FF2B5EF4-FFF2-40B4-BE49-F238E27FC236}">
                <a16:creationId xmlns:a16="http://schemas.microsoft.com/office/drawing/2014/main" id="{AFBA119F-DF61-75EA-3AF2-437DCEA4B076}"/>
              </a:ext>
            </a:extLst>
          </p:cNvPr>
          <p:cNvCxnSpPr>
            <a:cxnSpLocks/>
          </p:cNvCxnSpPr>
          <p:nvPr/>
        </p:nvCxnSpPr>
        <p:spPr>
          <a:xfrm>
            <a:off x="5032780" y="4413804"/>
            <a:ext cx="398322" cy="5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Rechteck 312">
            <a:extLst>
              <a:ext uri="{FF2B5EF4-FFF2-40B4-BE49-F238E27FC236}">
                <a16:creationId xmlns:a16="http://schemas.microsoft.com/office/drawing/2014/main" id="{0936CE4F-1D70-9962-3C32-D762C758ADF5}"/>
              </a:ext>
            </a:extLst>
          </p:cNvPr>
          <p:cNvSpPr/>
          <p:nvPr/>
        </p:nvSpPr>
        <p:spPr>
          <a:xfrm>
            <a:off x="775202" y="2186439"/>
            <a:ext cx="613625" cy="1847044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472443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90" grpId="0"/>
      <p:bldP spid="91" grpId="0" animBg="1"/>
      <p:bldP spid="166" grpId="0" animBg="1"/>
      <p:bldP spid="167" grpId="0"/>
      <p:bldP spid="245" grpId="0" animBg="1"/>
      <p:bldP spid="246" grpId="0" animBg="1"/>
      <p:bldP spid="247" grpId="0" animBg="1"/>
      <p:bldP spid="251" grpId="0" animBg="1"/>
      <p:bldP spid="253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1" grpId="0" animBg="1"/>
      <p:bldP spid="272" grpId="0" animBg="1"/>
      <p:bldP spid="288" grpId="0"/>
      <p:bldP spid="289" grpId="0" animBg="1"/>
      <p:bldP spid="290" grpId="0" animBg="1"/>
      <p:bldP spid="291" grpId="0"/>
      <p:bldP spid="215" grpId="0"/>
      <p:bldP spid="292" grpId="0"/>
      <p:bldP spid="293" grpId="0"/>
      <p:bldP spid="294" grpId="0"/>
      <p:bldP spid="296" grpId="0"/>
      <p:bldP spid="95" grpId="0"/>
      <p:bldP spid="98" grpId="0"/>
      <p:bldP spid="101" grpId="0"/>
      <p:bldP spid="116" grpId="0"/>
      <p:bldP spid="18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BA8B69-2302-0F2B-864D-2815A8EB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4D10E1-6CDA-5EDA-9EA7-79EB3559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87A57-A255-128B-8875-0AE18849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5F5713-CCAC-8766-8308-B598EEB2A353}"/>
                  </a:ext>
                </a:extLst>
              </p:cNvPr>
              <p:cNvSpPr txBox="1"/>
              <p:nvPr/>
            </p:nvSpPr>
            <p:spPr>
              <a:xfrm>
                <a:off x="97476" y="75753"/>
                <a:ext cx="8675687" cy="6281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DE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de-DE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de-DE" sz="16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f>
                        <m:fPr>
                          <m:ctrlPr>
                            <a:rPr lang="de-DE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60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de-DE" sz="1600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de-DE" sz="1600" b="0" i="0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               </m:t>
                      </m:r>
                      <m:f>
                        <m:fPr>
                          <m:ctrlPr>
                            <a:rPr lang="de-DE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de-DE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de-DE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num>
                        <m:den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b="0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600" b="0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1600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de-DE" sz="1600" b="0" i="1" smtClean="0">
                                  <a:solidFill>
                                    <a:srgbClr val="92D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rgbClr val="92D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de-DE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775F5713-CCAC-8766-8308-B598EEB2A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6" y="75753"/>
                <a:ext cx="8675687" cy="6281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FF826C86-8279-EC06-79E5-C67FEC0DA7A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II. METHODS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4A6840FC-542B-F22F-CE31-A905ACA45EA5}"/>
              </a:ext>
            </a:extLst>
          </p:cNvPr>
          <p:cNvSpPr/>
          <p:nvPr/>
        </p:nvSpPr>
        <p:spPr>
          <a:xfrm>
            <a:off x="6613638" y="2751113"/>
            <a:ext cx="731119" cy="458744"/>
          </a:xfrm>
          <a:prstGeom prst="roundRect">
            <a:avLst/>
          </a:prstGeom>
          <a:solidFill>
            <a:srgbClr val="EAE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>
                <a:solidFill>
                  <a:schemeClr val="tx1"/>
                </a:solidFill>
              </a:rPr>
              <a:t>ODE </a:t>
            </a:r>
            <a:r>
              <a:rPr lang="de-DE" sz="1400" dirty="0" err="1">
                <a:solidFill>
                  <a:schemeClr val="tx1"/>
                </a:solidFill>
              </a:rPr>
              <a:t>solver</a:t>
            </a:r>
            <a:endParaRPr lang="de-DE" sz="1400" dirty="0">
              <a:solidFill>
                <a:schemeClr val="tx1"/>
              </a:solidFill>
            </a:endParaRP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A2BCEE35-ED0C-9E1A-0990-C8F37A240184}"/>
              </a:ext>
            </a:extLst>
          </p:cNvPr>
          <p:cNvSpPr/>
          <p:nvPr/>
        </p:nvSpPr>
        <p:spPr>
          <a:xfrm>
            <a:off x="3912258" y="1746765"/>
            <a:ext cx="1205512" cy="2450070"/>
          </a:xfrm>
          <a:prstGeom prst="roundRect">
            <a:avLst/>
          </a:prstGeom>
          <a:solidFill>
            <a:srgbClr val="EAEAE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1" name="Rechteck: abgerundete Ecken 31">
            <a:extLst>
              <a:ext uri="{FF2B5EF4-FFF2-40B4-BE49-F238E27FC236}">
                <a16:creationId xmlns:a16="http://schemas.microsoft.com/office/drawing/2014/main" id="{D827C13B-66AA-EF8A-5587-054EEC15F750}"/>
              </a:ext>
            </a:extLst>
          </p:cNvPr>
          <p:cNvSpPr/>
          <p:nvPr/>
        </p:nvSpPr>
        <p:spPr>
          <a:xfrm>
            <a:off x="4061175" y="1884776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4" name="Rechteck: abgerundete Ecken 31">
            <a:extLst>
              <a:ext uri="{FF2B5EF4-FFF2-40B4-BE49-F238E27FC236}">
                <a16:creationId xmlns:a16="http://schemas.microsoft.com/office/drawing/2014/main" id="{344D9B37-B893-A672-FF9D-8B10CE8D9DC6}"/>
              </a:ext>
            </a:extLst>
          </p:cNvPr>
          <p:cNvSpPr/>
          <p:nvPr/>
        </p:nvSpPr>
        <p:spPr>
          <a:xfrm>
            <a:off x="4061175" y="2741419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241C17DC-617E-48DF-D708-49AFD05AA96C}"/>
                  </a:ext>
                </a:extLst>
              </p:cNvPr>
              <p:cNvSpPr txBox="1"/>
              <p:nvPr/>
            </p:nvSpPr>
            <p:spPr>
              <a:xfrm>
                <a:off x="4086010" y="2756987"/>
                <a:ext cx="349056" cy="433695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de-DE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241C17DC-617E-48DF-D708-49AFD05AA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010" y="2756987"/>
                <a:ext cx="349056" cy="433695"/>
              </a:xfrm>
              <a:prstGeom prst="flowChartConnector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Rechteck: abgerundete Ecken 31">
            <a:extLst>
              <a:ext uri="{FF2B5EF4-FFF2-40B4-BE49-F238E27FC236}">
                <a16:creationId xmlns:a16="http://schemas.microsoft.com/office/drawing/2014/main" id="{2D81B4A0-9804-250A-A727-5DC2B8139E4E}"/>
              </a:ext>
            </a:extLst>
          </p:cNvPr>
          <p:cNvSpPr/>
          <p:nvPr/>
        </p:nvSpPr>
        <p:spPr>
          <a:xfrm>
            <a:off x="4061175" y="3598062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127E826C-06FE-E76A-1F89-A467D451F6B6}"/>
                  </a:ext>
                </a:extLst>
              </p:cNvPr>
              <p:cNvSpPr txBox="1"/>
              <p:nvPr/>
            </p:nvSpPr>
            <p:spPr>
              <a:xfrm>
                <a:off x="6094177" y="2394265"/>
                <a:ext cx="561428" cy="5118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de-DE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127E826C-06FE-E76A-1F89-A467D451F6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177" y="2394265"/>
                <a:ext cx="561428" cy="511871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665D91E-4669-7730-C541-35B9AF04496C}"/>
                  </a:ext>
                </a:extLst>
              </p:cNvPr>
              <p:cNvSpPr txBox="1"/>
              <p:nvPr/>
            </p:nvSpPr>
            <p:spPr>
              <a:xfrm>
                <a:off x="6225183" y="3126813"/>
                <a:ext cx="307652" cy="501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de-DE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665D91E-4669-7730-C541-35B9AF0449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183" y="3126813"/>
                <a:ext cx="307652" cy="501997"/>
              </a:xfrm>
              <a:prstGeom prst="rect">
                <a:avLst/>
              </a:prstGeom>
              <a:blipFill>
                <a:blip r:embed="rId5"/>
                <a:stretch>
                  <a:fillRect l="-17647" b="-24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uppieren 72">
            <a:extLst>
              <a:ext uri="{FF2B5EF4-FFF2-40B4-BE49-F238E27FC236}">
                <a16:creationId xmlns:a16="http://schemas.microsoft.com/office/drawing/2014/main" id="{FDF5AFFB-2789-6682-6CB1-B87FD48F647F}"/>
              </a:ext>
            </a:extLst>
          </p:cNvPr>
          <p:cNvGrpSpPr/>
          <p:nvPr/>
        </p:nvGrpSpPr>
        <p:grpSpPr>
          <a:xfrm>
            <a:off x="7512767" y="3071690"/>
            <a:ext cx="557914" cy="430480"/>
            <a:chOff x="627456" y="2711644"/>
            <a:chExt cx="576820" cy="430480"/>
          </a:xfrm>
        </p:grpSpPr>
        <p:sp>
          <p:nvSpPr>
            <p:cNvPr id="74" name="Rechteck: abgerundete Ecken 73">
              <a:extLst>
                <a:ext uri="{FF2B5EF4-FFF2-40B4-BE49-F238E27FC236}">
                  <a16:creationId xmlns:a16="http://schemas.microsoft.com/office/drawing/2014/main" id="{84FAF3E1-A107-800E-7999-3768A9A1F969}"/>
                </a:ext>
              </a:extLst>
            </p:cNvPr>
            <p:cNvSpPr/>
            <p:nvPr/>
          </p:nvSpPr>
          <p:spPr>
            <a:xfrm>
              <a:off x="645977" y="2711644"/>
              <a:ext cx="558299" cy="430480"/>
            </a:xfrm>
            <a:prstGeom prst="roundRect">
              <a:avLst>
                <a:gd name="adj" fmla="val 2291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D3D147BC-1D62-A301-777C-E60B51912034}"/>
                    </a:ext>
                  </a:extLst>
                </p:cNvPr>
                <p:cNvSpPr txBox="1"/>
                <p:nvPr/>
              </p:nvSpPr>
              <p:spPr>
                <a:xfrm>
                  <a:off x="627456" y="2743628"/>
                  <a:ext cx="421012" cy="366511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acc>
                          </m:e>
                          <m:sub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5" name="Textfeld 74">
                  <a:extLst>
                    <a:ext uri="{FF2B5EF4-FFF2-40B4-BE49-F238E27FC236}">
                      <a16:creationId xmlns:a16="http://schemas.microsoft.com/office/drawing/2014/main" id="{D3D147BC-1D62-A301-777C-E60B51912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7456" y="2743628"/>
                  <a:ext cx="421012" cy="366511"/>
                </a:xfrm>
                <a:prstGeom prst="rect">
                  <a:avLst/>
                </a:prstGeom>
                <a:blipFill>
                  <a:blip r:embed="rId6"/>
                  <a:stretch>
                    <a:fillRect r="-43284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C32C92B6-A477-02FB-C7FA-EB362D0B4C9C}"/>
              </a:ext>
            </a:extLst>
          </p:cNvPr>
          <p:cNvGrpSpPr/>
          <p:nvPr/>
        </p:nvGrpSpPr>
        <p:grpSpPr>
          <a:xfrm>
            <a:off x="7458283" y="2429484"/>
            <a:ext cx="613771" cy="430480"/>
            <a:chOff x="1113366" y="2603412"/>
            <a:chExt cx="880534" cy="609600"/>
          </a:xfrm>
        </p:grpSpPr>
        <p:sp>
          <p:nvSpPr>
            <p:cNvPr id="77" name="Rechteck: abgerundete Ecken 76">
              <a:extLst>
                <a:ext uri="{FF2B5EF4-FFF2-40B4-BE49-F238E27FC236}">
                  <a16:creationId xmlns:a16="http://schemas.microsoft.com/office/drawing/2014/main" id="{3C0E5ABC-D32C-54E8-FC08-712758D5BBA1}"/>
                </a:ext>
              </a:extLst>
            </p:cNvPr>
            <p:cNvSpPr/>
            <p:nvPr/>
          </p:nvSpPr>
          <p:spPr>
            <a:xfrm>
              <a:off x="1219200" y="2603412"/>
              <a:ext cx="774700" cy="609600"/>
            </a:xfrm>
            <a:prstGeom prst="roundRect">
              <a:avLst>
                <a:gd name="adj" fmla="val 2291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7C915BFA-622B-E401-D479-37CC6E3CA342}"/>
                    </a:ext>
                  </a:extLst>
                </p:cNvPr>
                <p:cNvSpPr txBox="1"/>
                <p:nvPr/>
              </p:nvSpPr>
              <p:spPr>
                <a:xfrm>
                  <a:off x="1113366" y="2658390"/>
                  <a:ext cx="584198" cy="5156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b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+1)</m:t>
                            </m:r>
                          </m:sup>
                        </m:sSubSu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7C915BFA-622B-E401-D479-37CC6E3CA3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366" y="2658390"/>
                  <a:ext cx="584198" cy="515655"/>
                </a:xfrm>
                <a:prstGeom prst="rect">
                  <a:avLst/>
                </a:prstGeom>
                <a:blipFill>
                  <a:blip r:embed="rId7"/>
                  <a:stretch>
                    <a:fillRect r="-6268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0" name="Rechteck: abgerundete Ecken 179">
            <a:extLst>
              <a:ext uri="{FF2B5EF4-FFF2-40B4-BE49-F238E27FC236}">
                <a16:creationId xmlns:a16="http://schemas.microsoft.com/office/drawing/2014/main" id="{46223620-6A7F-F7D1-4710-C66A404EC27E}"/>
              </a:ext>
            </a:extLst>
          </p:cNvPr>
          <p:cNvSpPr/>
          <p:nvPr/>
        </p:nvSpPr>
        <p:spPr>
          <a:xfrm>
            <a:off x="1075507" y="3073337"/>
            <a:ext cx="558299" cy="430480"/>
          </a:xfrm>
          <a:prstGeom prst="roundRect">
            <a:avLst>
              <a:gd name="adj" fmla="val 2291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BD15C8AB-9D76-F3E6-D024-68F575E0DBB1}"/>
                  </a:ext>
                </a:extLst>
              </p:cNvPr>
              <p:cNvSpPr txBox="1"/>
              <p:nvPr/>
            </p:nvSpPr>
            <p:spPr>
              <a:xfrm>
                <a:off x="1144150" y="3105322"/>
                <a:ext cx="421012" cy="366511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BD15C8AB-9D76-F3E6-D024-68F575E0DB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150" y="3105322"/>
                <a:ext cx="421012" cy="366511"/>
              </a:xfrm>
              <a:prstGeom prst="rect">
                <a:avLst/>
              </a:prstGeom>
              <a:blipFill>
                <a:blip r:embed="rId8"/>
                <a:stretch>
                  <a:fillRect r="-72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9C7DCD9F-108A-5106-BDB0-E0F0DBAEC52F}"/>
              </a:ext>
            </a:extLst>
          </p:cNvPr>
          <p:cNvGrpSpPr/>
          <p:nvPr/>
        </p:nvGrpSpPr>
        <p:grpSpPr>
          <a:xfrm>
            <a:off x="1071947" y="2430364"/>
            <a:ext cx="558299" cy="430480"/>
            <a:chOff x="55736" y="2636118"/>
            <a:chExt cx="558299" cy="430480"/>
          </a:xfrm>
        </p:grpSpPr>
        <p:sp>
          <p:nvSpPr>
            <p:cNvPr id="232" name="Rechteck: abgerundete Ecken 231">
              <a:extLst>
                <a:ext uri="{FF2B5EF4-FFF2-40B4-BE49-F238E27FC236}">
                  <a16:creationId xmlns:a16="http://schemas.microsoft.com/office/drawing/2014/main" id="{16F5E714-5553-E6A4-B276-2FDE5ACDBE15}"/>
                </a:ext>
              </a:extLst>
            </p:cNvPr>
            <p:cNvSpPr/>
            <p:nvPr/>
          </p:nvSpPr>
          <p:spPr>
            <a:xfrm>
              <a:off x="55736" y="2636118"/>
              <a:ext cx="558299" cy="430480"/>
            </a:xfrm>
            <a:prstGeom prst="roundRect">
              <a:avLst>
                <a:gd name="adj" fmla="val 2291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feld 232">
                  <a:extLst>
                    <a:ext uri="{FF2B5EF4-FFF2-40B4-BE49-F238E27FC236}">
                      <a16:creationId xmlns:a16="http://schemas.microsoft.com/office/drawing/2014/main" id="{40BE1E6A-773B-03E3-E4E0-B072E0E59C49}"/>
                    </a:ext>
                  </a:extLst>
                </p:cNvPr>
                <p:cNvSpPr txBox="1"/>
                <p:nvPr/>
              </p:nvSpPr>
              <p:spPr>
                <a:xfrm>
                  <a:off x="124379" y="2669289"/>
                  <a:ext cx="421012" cy="364139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b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33" name="Textfeld 232">
                  <a:extLst>
                    <a:ext uri="{FF2B5EF4-FFF2-40B4-BE49-F238E27FC236}">
                      <a16:creationId xmlns:a16="http://schemas.microsoft.com/office/drawing/2014/main" id="{40BE1E6A-773B-03E3-E4E0-B072E0E59C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79" y="2669289"/>
                  <a:ext cx="421012" cy="364139"/>
                </a:xfrm>
                <a:prstGeom prst="rect">
                  <a:avLst/>
                </a:prstGeom>
                <a:blipFill>
                  <a:blip r:embed="rId9"/>
                  <a:stretch>
                    <a:fillRect r="-17391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2DDB99ED-8B4D-0040-51C8-46CC8849DEF3}"/>
                  </a:ext>
                </a:extLst>
              </p:cNvPr>
              <p:cNvSpPr txBox="1"/>
              <p:nvPr/>
            </p:nvSpPr>
            <p:spPr>
              <a:xfrm>
                <a:off x="1139696" y="1488857"/>
                <a:ext cx="450628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2DDB99ED-8B4D-0040-51C8-46CC8849D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9696" y="1488857"/>
                <a:ext cx="450628" cy="3711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4" name="Rechteck: abgerundete Ecken 183">
            <a:extLst>
              <a:ext uri="{FF2B5EF4-FFF2-40B4-BE49-F238E27FC236}">
                <a16:creationId xmlns:a16="http://schemas.microsoft.com/office/drawing/2014/main" id="{76D7F679-4202-1B4E-DEBC-30514D9CC728}"/>
              </a:ext>
            </a:extLst>
          </p:cNvPr>
          <p:cNvSpPr/>
          <p:nvPr/>
        </p:nvSpPr>
        <p:spPr>
          <a:xfrm>
            <a:off x="1073183" y="1449594"/>
            <a:ext cx="558299" cy="430480"/>
          </a:xfrm>
          <a:prstGeom prst="roundRect">
            <a:avLst>
              <a:gd name="adj" fmla="val 2291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87" name="Rechteck: abgerundete Ecken 186">
            <a:extLst>
              <a:ext uri="{FF2B5EF4-FFF2-40B4-BE49-F238E27FC236}">
                <a16:creationId xmlns:a16="http://schemas.microsoft.com/office/drawing/2014/main" id="{D65B457B-7534-4454-9A37-898DA978479A}"/>
              </a:ext>
            </a:extLst>
          </p:cNvPr>
          <p:cNvSpPr/>
          <p:nvPr/>
        </p:nvSpPr>
        <p:spPr>
          <a:xfrm>
            <a:off x="1871551" y="3485814"/>
            <a:ext cx="1595668" cy="160204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8" name="Rechteck: abgerundete Ecken 31">
            <a:extLst>
              <a:ext uri="{FF2B5EF4-FFF2-40B4-BE49-F238E27FC236}">
                <a16:creationId xmlns:a16="http://schemas.microsoft.com/office/drawing/2014/main" id="{2774540E-B6B4-9AAA-A023-3D7F91981457}"/>
              </a:ext>
            </a:extLst>
          </p:cNvPr>
          <p:cNvSpPr/>
          <p:nvPr/>
        </p:nvSpPr>
        <p:spPr>
          <a:xfrm>
            <a:off x="2034145" y="4581967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9" name="Rechteck: abgerundete Ecken 31">
            <a:extLst>
              <a:ext uri="{FF2B5EF4-FFF2-40B4-BE49-F238E27FC236}">
                <a16:creationId xmlns:a16="http://schemas.microsoft.com/office/drawing/2014/main" id="{19B5010D-209A-D78A-B1E8-F1A90E1BBA60}"/>
              </a:ext>
            </a:extLst>
          </p:cNvPr>
          <p:cNvSpPr/>
          <p:nvPr/>
        </p:nvSpPr>
        <p:spPr>
          <a:xfrm>
            <a:off x="2034145" y="4056454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0" name="Rechteck: abgerundete Ecken 189">
            <a:extLst>
              <a:ext uri="{FF2B5EF4-FFF2-40B4-BE49-F238E27FC236}">
                <a16:creationId xmlns:a16="http://schemas.microsoft.com/office/drawing/2014/main" id="{5BE0BB30-26BD-A6EA-9339-DA3E420E0844}"/>
              </a:ext>
            </a:extLst>
          </p:cNvPr>
          <p:cNvSpPr/>
          <p:nvPr/>
        </p:nvSpPr>
        <p:spPr>
          <a:xfrm>
            <a:off x="2695658" y="4470698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1" name="Rechteck: abgerundete Ecken 190">
            <a:extLst>
              <a:ext uri="{FF2B5EF4-FFF2-40B4-BE49-F238E27FC236}">
                <a16:creationId xmlns:a16="http://schemas.microsoft.com/office/drawing/2014/main" id="{FD7DE1AC-B5B8-8C60-8C37-4FCDAF4FB206}"/>
              </a:ext>
            </a:extLst>
          </p:cNvPr>
          <p:cNvSpPr/>
          <p:nvPr/>
        </p:nvSpPr>
        <p:spPr>
          <a:xfrm>
            <a:off x="3061093" y="4196835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92" name="Verbinder: gewinkelt 191">
            <a:extLst>
              <a:ext uri="{FF2B5EF4-FFF2-40B4-BE49-F238E27FC236}">
                <a16:creationId xmlns:a16="http://schemas.microsoft.com/office/drawing/2014/main" id="{AC897878-02A8-2211-EF50-8AD979556F59}"/>
              </a:ext>
            </a:extLst>
          </p:cNvPr>
          <p:cNvCxnSpPr>
            <a:cxnSpLocks/>
            <a:stCxn id="189" idx="6"/>
            <a:endCxn id="190" idx="0"/>
          </p:cNvCxnSpPr>
          <p:nvPr/>
        </p:nvCxnSpPr>
        <p:spPr>
          <a:xfrm>
            <a:off x="2481847" y="4286835"/>
            <a:ext cx="303811" cy="18386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Verbinder: gewinkelt 192">
            <a:extLst>
              <a:ext uri="{FF2B5EF4-FFF2-40B4-BE49-F238E27FC236}">
                <a16:creationId xmlns:a16="http://schemas.microsoft.com/office/drawing/2014/main" id="{1D6AC526-AFB1-DCA0-4194-3B9210B375F3}"/>
              </a:ext>
            </a:extLst>
          </p:cNvPr>
          <p:cNvCxnSpPr>
            <a:cxnSpLocks/>
            <a:stCxn id="188" idx="6"/>
            <a:endCxn id="190" idx="2"/>
          </p:cNvCxnSpPr>
          <p:nvPr/>
        </p:nvCxnSpPr>
        <p:spPr>
          <a:xfrm flipV="1">
            <a:off x="2481847" y="4650698"/>
            <a:ext cx="303811" cy="16165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Verbinder: gewinkelt 193">
            <a:extLst>
              <a:ext uri="{FF2B5EF4-FFF2-40B4-BE49-F238E27FC236}">
                <a16:creationId xmlns:a16="http://schemas.microsoft.com/office/drawing/2014/main" id="{3DDBF7C4-0828-2D24-993C-93FB6F253280}"/>
              </a:ext>
            </a:extLst>
          </p:cNvPr>
          <p:cNvCxnSpPr>
            <a:cxnSpLocks/>
            <a:stCxn id="190" idx="3"/>
            <a:endCxn id="191" idx="2"/>
          </p:cNvCxnSpPr>
          <p:nvPr/>
        </p:nvCxnSpPr>
        <p:spPr>
          <a:xfrm flipV="1">
            <a:off x="2875658" y="4376835"/>
            <a:ext cx="275435" cy="183863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Gerader Verbinder 194">
            <a:extLst>
              <a:ext uri="{FF2B5EF4-FFF2-40B4-BE49-F238E27FC236}">
                <a16:creationId xmlns:a16="http://schemas.microsoft.com/office/drawing/2014/main" id="{2757FC8F-9E6B-2141-5791-056D0AF3F5FE}"/>
              </a:ext>
            </a:extLst>
          </p:cNvPr>
          <p:cNvCxnSpPr>
            <a:cxnSpLocks/>
          </p:cNvCxnSpPr>
          <p:nvPr/>
        </p:nvCxnSpPr>
        <p:spPr>
          <a:xfrm>
            <a:off x="3248713" y="4286835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hteck: abgerundete Ecken 195">
            <a:extLst>
              <a:ext uri="{FF2B5EF4-FFF2-40B4-BE49-F238E27FC236}">
                <a16:creationId xmlns:a16="http://schemas.microsoft.com/office/drawing/2014/main" id="{D647024D-44C9-ACF0-23B9-F6068B614A14}"/>
              </a:ext>
            </a:extLst>
          </p:cNvPr>
          <p:cNvSpPr/>
          <p:nvPr/>
        </p:nvSpPr>
        <p:spPr>
          <a:xfrm>
            <a:off x="1871105" y="855745"/>
            <a:ext cx="1596114" cy="1602042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7" name="Rechteck: abgerundete Ecken 31">
            <a:extLst>
              <a:ext uri="{FF2B5EF4-FFF2-40B4-BE49-F238E27FC236}">
                <a16:creationId xmlns:a16="http://schemas.microsoft.com/office/drawing/2014/main" id="{55DF4D5B-17D9-A0BF-B44E-C7955CEB84F1}"/>
              </a:ext>
            </a:extLst>
          </p:cNvPr>
          <p:cNvSpPr/>
          <p:nvPr/>
        </p:nvSpPr>
        <p:spPr>
          <a:xfrm>
            <a:off x="2034145" y="1951898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8" name="Rechteck: abgerundete Ecken 31">
            <a:extLst>
              <a:ext uri="{FF2B5EF4-FFF2-40B4-BE49-F238E27FC236}">
                <a16:creationId xmlns:a16="http://schemas.microsoft.com/office/drawing/2014/main" id="{BA1787A0-0F02-BD6F-A40A-F4E638046587}"/>
              </a:ext>
            </a:extLst>
          </p:cNvPr>
          <p:cNvSpPr/>
          <p:nvPr/>
        </p:nvSpPr>
        <p:spPr>
          <a:xfrm>
            <a:off x="2034145" y="1434453"/>
            <a:ext cx="447702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9" name="Rechteck: abgerundete Ecken 31">
            <a:extLst>
              <a:ext uri="{FF2B5EF4-FFF2-40B4-BE49-F238E27FC236}">
                <a16:creationId xmlns:a16="http://schemas.microsoft.com/office/drawing/2014/main" id="{610DDAF4-03D6-C742-15AD-3E2575B454D8}"/>
              </a:ext>
            </a:extLst>
          </p:cNvPr>
          <p:cNvSpPr/>
          <p:nvPr/>
        </p:nvSpPr>
        <p:spPr>
          <a:xfrm>
            <a:off x="2034145" y="916413"/>
            <a:ext cx="447703" cy="460762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0" name="Rechteck: abgerundete Ecken 199">
            <a:extLst>
              <a:ext uri="{FF2B5EF4-FFF2-40B4-BE49-F238E27FC236}">
                <a16:creationId xmlns:a16="http://schemas.microsoft.com/office/drawing/2014/main" id="{780EDAB6-99B0-90A9-4EEC-71245C764A18}"/>
              </a:ext>
            </a:extLst>
          </p:cNvPr>
          <p:cNvSpPr/>
          <p:nvPr/>
        </p:nvSpPr>
        <p:spPr>
          <a:xfrm>
            <a:off x="2695658" y="1292903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1" name="Rechteck: abgerundete Ecken 200">
            <a:extLst>
              <a:ext uri="{FF2B5EF4-FFF2-40B4-BE49-F238E27FC236}">
                <a16:creationId xmlns:a16="http://schemas.microsoft.com/office/drawing/2014/main" id="{331F0023-BF28-4C53-75CC-3E389477F81B}"/>
              </a:ext>
            </a:extLst>
          </p:cNvPr>
          <p:cNvSpPr/>
          <p:nvPr/>
        </p:nvSpPr>
        <p:spPr>
          <a:xfrm>
            <a:off x="2695658" y="1840629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2" name="Rechteck: abgerundete Ecken 201">
            <a:extLst>
              <a:ext uri="{FF2B5EF4-FFF2-40B4-BE49-F238E27FC236}">
                <a16:creationId xmlns:a16="http://schemas.microsoft.com/office/drawing/2014/main" id="{E40BBD7F-4271-E69C-659D-9F160EA3BDA2}"/>
              </a:ext>
            </a:extLst>
          </p:cNvPr>
          <p:cNvSpPr/>
          <p:nvPr/>
        </p:nvSpPr>
        <p:spPr>
          <a:xfrm>
            <a:off x="3061093" y="1574834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203" name="Verbinder: gewinkelt 202">
            <a:extLst>
              <a:ext uri="{FF2B5EF4-FFF2-40B4-BE49-F238E27FC236}">
                <a16:creationId xmlns:a16="http://schemas.microsoft.com/office/drawing/2014/main" id="{4A990B6B-56A4-305D-616D-95AE6D0AC364}"/>
              </a:ext>
            </a:extLst>
          </p:cNvPr>
          <p:cNvCxnSpPr>
            <a:cxnSpLocks/>
            <a:stCxn id="198" idx="6"/>
            <a:endCxn id="200" idx="2"/>
          </p:cNvCxnSpPr>
          <p:nvPr/>
        </p:nvCxnSpPr>
        <p:spPr>
          <a:xfrm flipV="1">
            <a:off x="2481847" y="1472903"/>
            <a:ext cx="303811" cy="1919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Verbinder: gewinkelt 203">
            <a:extLst>
              <a:ext uri="{FF2B5EF4-FFF2-40B4-BE49-F238E27FC236}">
                <a16:creationId xmlns:a16="http://schemas.microsoft.com/office/drawing/2014/main" id="{1A4A6D8C-8DD9-2AAE-BF99-A8FB551B3F1C}"/>
              </a:ext>
            </a:extLst>
          </p:cNvPr>
          <p:cNvCxnSpPr>
            <a:cxnSpLocks/>
            <a:stCxn id="198" idx="6"/>
            <a:endCxn id="201" idx="0"/>
          </p:cNvCxnSpPr>
          <p:nvPr/>
        </p:nvCxnSpPr>
        <p:spPr>
          <a:xfrm>
            <a:off x="2481847" y="1664834"/>
            <a:ext cx="303811" cy="17579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Verbinder: gewinkelt 204">
            <a:extLst>
              <a:ext uri="{FF2B5EF4-FFF2-40B4-BE49-F238E27FC236}">
                <a16:creationId xmlns:a16="http://schemas.microsoft.com/office/drawing/2014/main" id="{FD46349A-F9EB-0C38-AF66-E09B0163001B}"/>
              </a:ext>
            </a:extLst>
          </p:cNvPr>
          <p:cNvCxnSpPr>
            <a:stCxn id="199" idx="6"/>
            <a:endCxn id="200" idx="0"/>
          </p:cNvCxnSpPr>
          <p:nvPr/>
        </p:nvCxnSpPr>
        <p:spPr>
          <a:xfrm>
            <a:off x="2481848" y="1146794"/>
            <a:ext cx="303810" cy="1461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Verbinder: gewinkelt 205">
            <a:extLst>
              <a:ext uri="{FF2B5EF4-FFF2-40B4-BE49-F238E27FC236}">
                <a16:creationId xmlns:a16="http://schemas.microsoft.com/office/drawing/2014/main" id="{F8B096DA-5CAE-A2E6-51C6-8B096ADF57C5}"/>
              </a:ext>
            </a:extLst>
          </p:cNvPr>
          <p:cNvCxnSpPr>
            <a:cxnSpLocks/>
            <a:stCxn id="197" idx="6"/>
            <a:endCxn id="201" idx="2"/>
          </p:cNvCxnSpPr>
          <p:nvPr/>
        </p:nvCxnSpPr>
        <p:spPr>
          <a:xfrm flipV="1">
            <a:off x="2481847" y="2020629"/>
            <a:ext cx="303811" cy="16165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Verbinder: gewinkelt 206">
            <a:extLst>
              <a:ext uri="{FF2B5EF4-FFF2-40B4-BE49-F238E27FC236}">
                <a16:creationId xmlns:a16="http://schemas.microsoft.com/office/drawing/2014/main" id="{2824D675-48D2-E153-3AD2-348AFF7AEAF5}"/>
              </a:ext>
            </a:extLst>
          </p:cNvPr>
          <p:cNvCxnSpPr>
            <a:cxnSpLocks/>
            <a:stCxn id="201" idx="3"/>
            <a:endCxn id="202" idx="2"/>
          </p:cNvCxnSpPr>
          <p:nvPr/>
        </p:nvCxnSpPr>
        <p:spPr>
          <a:xfrm flipV="1">
            <a:off x="2875658" y="1754834"/>
            <a:ext cx="275435" cy="17579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Verbinder: gewinkelt 207">
            <a:extLst>
              <a:ext uri="{FF2B5EF4-FFF2-40B4-BE49-F238E27FC236}">
                <a16:creationId xmlns:a16="http://schemas.microsoft.com/office/drawing/2014/main" id="{776914E9-0940-B223-78E8-4EED37E77058}"/>
              </a:ext>
            </a:extLst>
          </p:cNvPr>
          <p:cNvCxnSpPr>
            <a:cxnSpLocks/>
            <a:stCxn id="200" idx="3"/>
            <a:endCxn id="202" idx="0"/>
          </p:cNvCxnSpPr>
          <p:nvPr/>
        </p:nvCxnSpPr>
        <p:spPr>
          <a:xfrm>
            <a:off x="2875658" y="1382903"/>
            <a:ext cx="275435" cy="19193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Gerader Verbinder 208">
            <a:extLst>
              <a:ext uri="{FF2B5EF4-FFF2-40B4-BE49-F238E27FC236}">
                <a16:creationId xmlns:a16="http://schemas.microsoft.com/office/drawing/2014/main" id="{2465A49D-7527-82B5-7613-9638D2A4B266}"/>
              </a:ext>
            </a:extLst>
          </p:cNvPr>
          <p:cNvCxnSpPr>
            <a:cxnSpLocks/>
          </p:cNvCxnSpPr>
          <p:nvPr/>
        </p:nvCxnSpPr>
        <p:spPr>
          <a:xfrm flipV="1">
            <a:off x="3241093" y="1649967"/>
            <a:ext cx="216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Verbinder: gewinkelt 209">
            <a:extLst>
              <a:ext uri="{FF2B5EF4-FFF2-40B4-BE49-F238E27FC236}">
                <a16:creationId xmlns:a16="http://schemas.microsoft.com/office/drawing/2014/main" id="{2480A450-0CBD-D520-589E-2CC3B2E9A08F}"/>
              </a:ext>
            </a:extLst>
          </p:cNvPr>
          <p:cNvCxnSpPr>
            <a:stCxn id="180" idx="3"/>
            <a:endCxn id="198" idx="2"/>
          </p:cNvCxnSpPr>
          <p:nvPr/>
        </p:nvCxnSpPr>
        <p:spPr>
          <a:xfrm flipV="1">
            <a:off x="1633806" y="1664834"/>
            <a:ext cx="400339" cy="162374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Verbinder: gewinkelt 210">
            <a:extLst>
              <a:ext uri="{FF2B5EF4-FFF2-40B4-BE49-F238E27FC236}">
                <a16:creationId xmlns:a16="http://schemas.microsoft.com/office/drawing/2014/main" id="{AF5268D8-F4C8-FB63-C788-B89F89D7F3B4}"/>
              </a:ext>
            </a:extLst>
          </p:cNvPr>
          <p:cNvCxnSpPr>
            <a:stCxn id="180" idx="3"/>
            <a:endCxn id="189" idx="2"/>
          </p:cNvCxnSpPr>
          <p:nvPr/>
        </p:nvCxnSpPr>
        <p:spPr>
          <a:xfrm>
            <a:off x="1633806" y="3288577"/>
            <a:ext cx="400339" cy="998258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Gerader Verbinder 211">
            <a:extLst>
              <a:ext uri="{FF2B5EF4-FFF2-40B4-BE49-F238E27FC236}">
                <a16:creationId xmlns:a16="http://schemas.microsoft.com/office/drawing/2014/main" id="{C879752D-CE38-0C4A-7EC0-94B9FDCD62A4}"/>
              </a:ext>
            </a:extLst>
          </p:cNvPr>
          <p:cNvCxnSpPr>
            <a:cxnSpLocks/>
            <a:stCxn id="184" idx="3"/>
            <a:endCxn id="198" idx="2"/>
          </p:cNvCxnSpPr>
          <p:nvPr/>
        </p:nvCxnSpPr>
        <p:spPr>
          <a:xfrm>
            <a:off x="1631482" y="1664834"/>
            <a:ext cx="40266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105E8BA9-9D8A-56D8-2E5E-6DADEDCF2EB6}"/>
                  </a:ext>
                </a:extLst>
              </p:cNvPr>
              <p:cNvSpPr txBox="1"/>
              <p:nvPr/>
            </p:nvSpPr>
            <p:spPr>
              <a:xfrm>
                <a:off x="1111787" y="4093987"/>
                <a:ext cx="450628" cy="3711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105E8BA9-9D8A-56D8-2E5E-6DADEDCF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87" y="4093987"/>
                <a:ext cx="450628" cy="371127"/>
              </a:xfrm>
              <a:prstGeom prst="rect">
                <a:avLst/>
              </a:prstGeom>
              <a:blipFill>
                <a:blip r:embed="rId11"/>
                <a:stretch>
                  <a:fillRect r="-135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" name="Rechteck: abgerundete Ecken 214">
            <a:extLst>
              <a:ext uri="{FF2B5EF4-FFF2-40B4-BE49-F238E27FC236}">
                <a16:creationId xmlns:a16="http://schemas.microsoft.com/office/drawing/2014/main" id="{AA57469E-3034-593A-B7A2-9C892EDC4FD1}"/>
              </a:ext>
            </a:extLst>
          </p:cNvPr>
          <p:cNvSpPr/>
          <p:nvPr/>
        </p:nvSpPr>
        <p:spPr>
          <a:xfrm>
            <a:off x="1077524" y="4071002"/>
            <a:ext cx="558299" cy="430480"/>
          </a:xfrm>
          <a:prstGeom prst="roundRect">
            <a:avLst>
              <a:gd name="adj" fmla="val 22917"/>
            </a:avLst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7" name="Textfeld 216">
                <a:extLst>
                  <a:ext uri="{FF2B5EF4-FFF2-40B4-BE49-F238E27FC236}">
                    <a16:creationId xmlns:a16="http://schemas.microsoft.com/office/drawing/2014/main" id="{D5C6CFA3-1116-F930-171C-CA378F55F1E5}"/>
                  </a:ext>
                </a:extLst>
              </p:cNvPr>
              <p:cNvSpPr txBox="1"/>
              <p:nvPr/>
            </p:nvSpPr>
            <p:spPr>
              <a:xfrm>
                <a:off x="2940587" y="1488857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7" name="Textfeld 216">
                <a:extLst>
                  <a:ext uri="{FF2B5EF4-FFF2-40B4-BE49-F238E27FC236}">
                    <a16:creationId xmlns:a16="http://schemas.microsoft.com/office/drawing/2014/main" id="{D5C6CFA3-1116-F930-171C-CA378F55F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87" y="1488857"/>
                <a:ext cx="421012" cy="308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1889CCB4-DAE9-8FFE-A78F-2C7802D1E71D}"/>
                  </a:ext>
                </a:extLst>
              </p:cNvPr>
              <p:cNvSpPr txBox="1"/>
              <p:nvPr/>
            </p:nvSpPr>
            <p:spPr>
              <a:xfrm>
                <a:off x="2940587" y="4108440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1889CCB4-DAE9-8FFE-A78F-2C7802D1E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587" y="4108440"/>
                <a:ext cx="421012" cy="308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DDFC2F34-D776-3B76-0DB0-9FA516452169}"/>
                  </a:ext>
                </a:extLst>
              </p:cNvPr>
              <p:cNvSpPr txBox="1"/>
              <p:nvPr/>
            </p:nvSpPr>
            <p:spPr>
              <a:xfrm>
                <a:off x="2575152" y="1755658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DDFC2F34-D776-3B76-0DB0-9FA516452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52" y="1755658"/>
                <a:ext cx="421012" cy="308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F265E7CC-B6F1-7D86-AEEC-A4745B602437}"/>
                  </a:ext>
                </a:extLst>
              </p:cNvPr>
              <p:cNvSpPr txBox="1"/>
              <p:nvPr/>
            </p:nvSpPr>
            <p:spPr>
              <a:xfrm>
                <a:off x="2575152" y="1206328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0" name="Textfeld 219">
                <a:extLst>
                  <a:ext uri="{FF2B5EF4-FFF2-40B4-BE49-F238E27FC236}">
                    <a16:creationId xmlns:a16="http://schemas.microsoft.com/office/drawing/2014/main" id="{F265E7CC-B6F1-7D86-AEEC-A4745B6024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52" y="1206328"/>
                <a:ext cx="421012" cy="30841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DDE74A90-FA3A-4685-4D1C-1118031E37E4}"/>
                  </a:ext>
                </a:extLst>
              </p:cNvPr>
              <p:cNvSpPr txBox="1"/>
              <p:nvPr/>
            </p:nvSpPr>
            <p:spPr>
              <a:xfrm>
                <a:off x="2575152" y="4391389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DDE74A90-FA3A-4685-4D1C-1118031E3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152" y="4391389"/>
                <a:ext cx="421012" cy="3084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74707F3B-1B59-6090-65C7-C79332987CF2}"/>
                  </a:ext>
                </a:extLst>
              </p:cNvPr>
              <p:cNvSpPr txBox="1"/>
              <p:nvPr/>
            </p:nvSpPr>
            <p:spPr>
              <a:xfrm>
                <a:off x="1993355" y="894015"/>
                <a:ext cx="349056" cy="461555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2" name="Textfeld 221">
                <a:extLst>
                  <a:ext uri="{FF2B5EF4-FFF2-40B4-BE49-F238E27FC236}">
                    <a16:creationId xmlns:a16="http://schemas.microsoft.com/office/drawing/2014/main" id="{74707F3B-1B59-6090-65C7-C79332987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355" y="894015"/>
                <a:ext cx="349056" cy="461555"/>
              </a:xfrm>
              <a:prstGeom prst="flowChartConnector">
                <a:avLst/>
              </a:prstGeom>
              <a:blipFill>
                <a:blip r:embed="rId15"/>
                <a:stretch>
                  <a:fillRect r="-1929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524A7D7B-5B80-F803-C5C9-1BFB9A81C3C2}"/>
                  </a:ext>
                </a:extLst>
              </p:cNvPr>
              <p:cNvSpPr txBox="1"/>
              <p:nvPr/>
            </p:nvSpPr>
            <p:spPr>
              <a:xfrm>
                <a:off x="1937966" y="1420321"/>
                <a:ext cx="349056" cy="463179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3" name="Textfeld 222">
                <a:extLst>
                  <a:ext uri="{FF2B5EF4-FFF2-40B4-BE49-F238E27FC236}">
                    <a16:creationId xmlns:a16="http://schemas.microsoft.com/office/drawing/2014/main" id="{524A7D7B-5B80-F803-C5C9-1BFB9A81C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66" y="1420321"/>
                <a:ext cx="349056" cy="463179"/>
              </a:xfrm>
              <a:prstGeom prst="flowChartConnector">
                <a:avLst/>
              </a:prstGeom>
              <a:blipFill>
                <a:blip r:embed="rId16"/>
                <a:stretch>
                  <a:fillRect r="-508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4" name="Textfeld 223">
                <a:extLst>
                  <a:ext uri="{FF2B5EF4-FFF2-40B4-BE49-F238E27FC236}">
                    <a16:creationId xmlns:a16="http://schemas.microsoft.com/office/drawing/2014/main" id="{62D5BEFD-D167-7C2B-BB7B-97F7020E63EF}"/>
                  </a:ext>
                </a:extLst>
              </p:cNvPr>
              <p:cNvSpPr txBox="1"/>
              <p:nvPr/>
            </p:nvSpPr>
            <p:spPr>
              <a:xfrm>
                <a:off x="2003247" y="1932710"/>
                <a:ext cx="349056" cy="461555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4" name="Textfeld 223">
                <a:extLst>
                  <a:ext uri="{FF2B5EF4-FFF2-40B4-BE49-F238E27FC236}">
                    <a16:creationId xmlns:a16="http://schemas.microsoft.com/office/drawing/2014/main" id="{62D5BEFD-D167-7C2B-BB7B-97F7020E6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3247" y="1932710"/>
                <a:ext cx="349056" cy="461555"/>
              </a:xfrm>
              <a:prstGeom prst="flowChartConnector">
                <a:avLst/>
              </a:prstGeom>
              <a:blipFill>
                <a:blip r:embed="rId17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9F4E1774-D340-CCEB-613D-03A05B3DED9D}"/>
                  </a:ext>
                </a:extLst>
              </p:cNvPr>
              <p:cNvSpPr txBox="1"/>
              <p:nvPr/>
            </p:nvSpPr>
            <p:spPr>
              <a:xfrm>
                <a:off x="1993355" y="4576149"/>
                <a:ext cx="349056" cy="461555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9F4E1774-D340-CCEB-613D-03A05B3DE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355" y="4576149"/>
                <a:ext cx="349056" cy="461555"/>
              </a:xfrm>
              <a:prstGeom prst="flowChartConnector">
                <a:avLst/>
              </a:prstGeom>
              <a:blipFill>
                <a:blip r:embed="rId18"/>
                <a:stretch>
                  <a:fillRect r="-2631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6" name="Textfeld 225">
                <a:extLst>
                  <a:ext uri="{FF2B5EF4-FFF2-40B4-BE49-F238E27FC236}">
                    <a16:creationId xmlns:a16="http://schemas.microsoft.com/office/drawing/2014/main" id="{E227D541-231A-3CD8-D2C0-DF598EE103CD}"/>
                  </a:ext>
                </a:extLst>
              </p:cNvPr>
              <p:cNvSpPr txBox="1"/>
              <p:nvPr/>
            </p:nvSpPr>
            <p:spPr>
              <a:xfrm>
                <a:off x="1953981" y="4009467"/>
                <a:ext cx="349056" cy="463179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𝒩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6" name="Textfeld 225">
                <a:extLst>
                  <a:ext uri="{FF2B5EF4-FFF2-40B4-BE49-F238E27FC236}">
                    <a16:creationId xmlns:a16="http://schemas.microsoft.com/office/drawing/2014/main" id="{E227D541-231A-3CD8-D2C0-DF598EE103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981" y="4009467"/>
                <a:ext cx="349056" cy="463179"/>
              </a:xfrm>
              <a:prstGeom prst="flowChartConnector">
                <a:avLst/>
              </a:prstGeom>
              <a:blipFill>
                <a:blip r:embed="rId19"/>
                <a:stretch>
                  <a:fillRect r="-543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0" name="Rechteck: abgerundete Ecken 229">
            <a:extLst>
              <a:ext uri="{FF2B5EF4-FFF2-40B4-BE49-F238E27FC236}">
                <a16:creationId xmlns:a16="http://schemas.microsoft.com/office/drawing/2014/main" id="{7482EEC5-B30B-C62C-1F3E-AA7BFF9B40F7}"/>
              </a:ext>
            </a:extLst>
          </p:cNvPr>
          <p:cNvSpPr/>
          <p:nvPr/>
        </p:nvSpPr>
        <p:spPr>
          <a:xfrm>
            <a:off x="5308020" y="2881800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228" name="Gerade Verbindung mit Pfeil 227">
            <a:extLst>
              <a:ext uri="{FF2B5EF4-FFF2-40B4-BE49-F238E27FC236}">
                <a16:creationId xmlns:a16="http://schemas.microsoft.com/office/drawing/2014/main" id="{AE2AC727-0895-E93E-86B2-1A719ACBCA32}"/>
              </a:ext>
            </a:extLst>
          </p:cNvPr>
          <p:cNvCxnSpPr>
            <a:cxnSpLocks/>
            <a:endCxn id="230" idx="0"/>
          </p:cNvCxnSpPr>
          <p:nvPr/>
        </p:nvCxnSpPr>
        <p:spPr>
          <a:xfrm flipH="1">
            <a:off x="5398020" y="1642895"/>
            <a:ext cx="0" cy="12389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Gerade Verbindung mit Pfeil 228">
            <a:extLst>
              <a:ext uri="{FF2B5EF4-FFF2-40B4-BE49-F238E27FC236}">
                <a16:creationId xmlns:a16="http://schemas.microsoft.com/office/drawing/2014/main" id="{40DF1FAB-81BA-851F-9466-31B49D4A552A}"/>
              </a:ext>
            </a:extLst>
          </p:cNvPr>
          <p:cNvCxnSpPr>
            <a:cxnSpLocks/>
          </p:cNvCxnSpPr>
          <p:nvPr/>
        </p:nvCxnSpPr>
        <p:spPr>
          <a:xfrm flipV="1">
            <a:off x="5406674" y="3090082"/>
            <a:ext cx="0" cy="12043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Gerader Verbinder 178">
            <a:extLst>
              <a:ext uri="{FF2B5EF4-FFF2-40B4-BE49-F238E27FC236}">
                <a16:creationId xmlns:a16="http://schemas.microsoft.com/office/drawing/2014/main" id="{7A306CC2-2FF5-2376-6D53-2781BB6E9F76}"/>
              </a:ext>
            </a:extLst>
          </p:cNvPr>
          <p:cNvCxnSpPr>
            <a:cxnSpLocks/>
          </p:cNvCxnSpPr>
          <p:nvPr/>
        </p:nvCxnSpPr>
        <p:spPr>
          <a:xfrm>
            <a:off x="1635823" y="4291302"/>
            <a:ext cx="398322" cy="5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Verbinder: gewinkelt 249">
            <a:extLst>
              <a:ext uri="{FF2B5EF4-FFF2-40B4-BE49-F238E27FC236}">
                <a16:creationId xmlns:a16="http://schemas.microsoft.com/office/drawing/2014/main" id="{840F59C6-ABEE-6810-C967-7495DA559392}"/>
              </a:ext>
            </a:extLst>
          </p:cNvPr>
          <p:cNvCxnSpPr>
            <a:cxnSpLocks/>
            <a:stCxn id="180" idx="3"/>
            <a:endCxn id="67" idx="2"/>
          </p:cNvCxnSpPr>
          <p:nvPr/>
        </p:nvCxnSpPr>
        <p:spPr>
          <a:xfrm>
            <a:off x="1633806" y="3288577"/>
            <a:ext cx="2427369" cy="539866"/>
          </a:xfrm>
          <a:prstGeom prst="bentConnector3">
            <a:avLst>
              <a:gd name="adj1" fmla="val 842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Verbinder: gewinkelt 254">
            <a:extLst>
              <a:ext uri="{FF2B5EF4-FFF2-40B4-BE49-F238E27FC236}">
                <a16:creationId xmlns:a16="http://schemas.microsoft.com/office/drawing/2014/main" id="{EC094983-2674-D770-8022-AF53DB5EE708}"/>
              </a:ext>
            </a:extLst>
          </p:cNvPr>
          <p:cNvCxnSpPr>
            <a:stCxn id="180" idx="3"/>
            <a:endCxn id="64" idx="2"/>
          </p:cNvCxnSpPr>
          <p:nvPr/>
        </p:nvCxnSpPr>
        <p:spPr>
          <a:xfrm flipV="1">
            <a:off x="1633806" y="2971800"/>
            <a:ext cx="2427369" cy="316777"/>
          </a:xfrm>
          <a:prstGeom prst="bentConnector3">
            <a:avLst>
              <a:gd name="adj1" fmla="val 8421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Verbinder: gewinkelt 257">
            <a:extLst>
              <a:ext uri="{FF2B5EF4-FFF2-40B4-BE49-F238E27FC236}">
                <a16:creationId xmlns:a16="http://schemas.microsoft.com/office/drawing/2014/main" id="{6EAD3DA4-489D-CC89-4DFE-E9ED24E6C940}"/>
              </a:ext>
            </a:extLst>
          </p:cNvPr>
          <p:cNvCxnSpPr>
            <a:stCxn id="232" idx="3"/>
            <a:endCxn id="61" idx="2"/>
          </p:cNvCxnSpPr>
          <p:nvPr/>
        </p:nvCxnSpPr>
        <p:spPr>
          <a:xfrm flipV="1">
            <a:off x="1630246" y="2115157"/>
            <a:ext cx="2430929" cy="530447"/>
          </a:xfrm>
          <a:prstGeom prst="bentConnector3">
            <a:avLst>
              <a:gd name="adj1" fmla="val 83868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Rechteck: abgerundete Ecken 260">
            <a:extLst>
              <a:ext uri="{FF2B5EF4-FFF2-40B4-BE49-F238E27FC236}">
                <a16:creationId xmlns:a16="http://schemas.microsoft.com/office/drawing/2014/main" id="{90AC2C42-4EF5-DC1D-5569-DFD1F71E94BA}"/>
              </a:ext>
            </a:extLst>
          </p:cNvPr>
          <p:cNvSpPr/>
          <p:nvPr/>
        </p:nvSpPr>
        <p:spPr>
          <a:xfrm>
            <a:off x="4638168" y="2881800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2" name="Textfeld 261">
                <a:extLst>
                  <a:ext uri="{FF2B5EF4-FFF2-40B4-BE49-F238E27FC236}">
                    <a16:creationId xmlns:a16="http://schemas.microsoft.com/office/drawing/2014/main" id="{509977C0-8E85-D65B-870D-7C31F3766AB7}"/>
                  </a:ext>
                </a:extLst>
              </p:cNvPr>
              <p:cNvSpPr txBox="1"/>
              <p:nvPr/>
            </p:nvSpPr>
            <p:spPr>
              <a:xfrm>
                <a:off x="4516411" y="2802142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2" name="Textfeld 261">
                <a:extLst>
                  <a:ext uri="{FF2B5EF4-FFF2-40B4-BE49-F238E27FC236}">
                    <a16:creationId xmlns:a16="http://schemas.microsoft.com/office/drawing/2014/main" id="{509977C0-8E85-D65B-870D-7C31F3766A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6411" y="2802142"/>
                <a:ext cx="421012" cy="308418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4" name="Verbinder: gewinkelt 263">
            <a:extLst>
              <a:ext uri="{FF2B5EF4-FFF2-40B4-BE49-F238E27FC236}">
                <a16:creationId xmlns:a16="http://schemas.microsoft.com/office/drawing/2014/main" id="{07B80166-4B25-5668-A51D-F3CC6A7B9C8F}"/>
              </a:ext>
            </a:extLst>
          </p:cNvPr>
          <p:cNvCxnSpPr>
            <a:cxnSpLocks/>
            <a:stCxn id="180" idx="3"/>
            <a:endCxn id="261" idx="0"/>
          </p:cNvCxnSpPr>
          <p:nvPr/>
        </p:nvCxnSpPr>
        <p:spPr>
          <a:xfrm flipV="1">
            <a:off x="1633806" y="2881800"/>
            <a:ext cx="3094362" cy="406777"/>
          </a:xfrm>
          <a:prstGeom prst="bentConnector4">
            <a:avLst>
              <a:gd name="adj1" fmla="val 66084"/>
              <a:gd name="adj2" fmla="val 14706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Gerade Verbindung mit Pfeil 273">
            <a:extLst>
              <a:ext uri="{FF2B5EF4-FFF2-40B4-BE49-F238E27FC236}">
                <a16:creationId xmlns:a16="http://schemas.microsoft.com/office/drawing/2014/main" id="{1405940B-8369-3E1D-0C0B-0E677105E5F3}"/>
              </a:ext>
            </a:extLst>
          </p:cNvPr>
          <p:cNvCxnSpPr>
            <a:stCxn id="64" idx="6"/>
            <a:endCxn id="261" idx="1"/>
          </p:cNvCxnSpPr>
          <p:nvPr/>
        </p:nvCxnSpPr>
        <p:spPr>
          <a:xfrm>
            <a:off x="4508877" y="2971800"/>
            <a:ext cx="1292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8" name="Rechteck: abgerundete Ecken 277">
            <a:extLst>
              <a:ext uri="{FF2B5EF4-FFF2-40B4-BE49-F238E27FC236}">
                <a16:creationId xmlns:a16="http://schemas.microsoft.com/office/drawing/2014/main" id="{C655AF4A-0D1A-3CDC-83C7-05F3A6B50497}"/>
              </a:ext>
            </a:extLst>
          </p:cNvPr>
          <p:cNvSpPr/>
          <p:nvPr/>
        </p:nvSpPr>
        <p:spPr>
          <a:xfrm>
            <a:off x="4901161" y="2453479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9" name="Rechteck: abgerundete Ecken 278">
            <a:extLst>
              <a:ext uri="{FF2B5EF4-FFF2-40B4-BE49-F238E27FC236}">
                <a16:creationId xmlns:a16="http://schemas.microsoft.com/office/drawing/2014/main" id="{D3BF9BD7-BDF3-9F21-3F5F-487E3ECDB00C}"/>
              </a:ext>
            </a:extLst>
          </p:cNvPr>
          <p:cNvSpPr/>
          <p:nvPr/>
        </p:nvSpPr>
        <p:spPr>
          <a:xfrm>
            <a:off x="5682150" y="3241301"/>
            <a:ext cx="180000" cy="1800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281" name="Verbinder: gewinkelt 280">
            <a:extLst>
              <a:ext uri="{FF2B5EF4-FFF2-40B4-BE49-F238E27FC236}">
                <a16:creationId xmlns:a16="http://schemas.microsoft.com/office/drawing/2014/main" id="{2C884975-5D2C-FCE7-0FC3-E96611D7224C}"/>
              </a:ext>
            </a:extLst>
          </p:cNvPr>
          <p:cNvCxnSpPr>
            <a:endCxn id="278" idx="2"/>
          </p:cNvCxnSpPr>
          <p:nvPr/>
        </p:nvCxnSpPr>
        <p:spPr>
          <a:xfrm rot="5400000" flipH="1" flipV="1">
            <a:off x="4735504" y="2716144"/>
            <a:ext cx="338321" cy="172993"/>
          </a:xfrm>
          <a:prstGeom prst="bentConnector3">
            <a:avLst>
              <a:gd name="adj1" fmla="val -67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Verbinder: gewinkelt 285">
            <a:extLst>
              <a:ext uri="{FF2B5EF4-FFF2-40B4-BE49-F238E27FC236}">
                <a16:creationId xmlns:a16="http://schemas.microsoft.com/office/drawing/2014/main" id="{9C5AFC6A-3D0C-9626-6E91-78BAF107F5E3}"/>
              </a:ext>
            </a:extLst>
          </p:cNvPr>
          <p:cNvCxnSpPr>
            <a:stCxn id="61" idx="6"/>
            <a:endCxn id="278" idx="0"/>
          </p:cNvCxnSpPr>
          <p:nvPr/>
        </p:nvCxnSpPr>
        <p:spPr>
          <a:xfrm>
            <a:off x="4508877" y="2115157"/>
            <a:ext cx="482284" cy="33832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Verbinder: gewinkelt 289">
            <a:extLst>
              <a:ext uri="{FF2B5EF4-FFF2-40B4-BE49-F238E27FC236}">
                <a16:creationId xmlns:a16="http://schemas.microsoft.com/office/drawing/2014/main" id="{9F8AC36A-083C-C358-06E0-86D7B44765B6}"/>
              </a:ext>
            </a:extLst>
          </p:cNvPr>
          <p:cNvCxnSpPr>
            <a:stCxn id="278" idx="3"/>
            <a:endCxn id="230" idx="1"/>
          </p:cNvCxnSpPr>
          <p:nvPr/>
        </p:nvCxnSpPr>
        <p:spPr>
          <a:xfrm>
            <a:off x="5081161" y="2543479"/>
            <a:ext cx="226859" cy="428321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Verbinder: gewinkelt 294">
            <a:extLst>
              <a:ext uri="{FF2B5EF4-FFF2-40B4-BE49-F238E27FC236}">
                <a16:creationId xmlns:a16="http://schemas.microsoft.com/office/drawing/2014/main" id="{066B1F16-41D7-88BD-D0D8-A3A266623CAE}"/>
              </a:ext>
            </a:extLst>
          </p:cNvPr>
          <p:cNvCxnSpPr>
            <a:cxnSpLocks/>
            <a:stCxn id="67" idx="6"/>
            <a:endCxn id="279" idx="2"/>
          </p:cNvCxnSpPr>
          <p:nvPr/>
        </p:nvCxnSpPr>
        <p:spPr>
          <a:xfrm flipV="1">
            <a:off x="4508877" y="3421301"/>
            <a:ext cx="1263273" cy="40714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Verbinder: gewinkelt 300">
            <a:extLst>
              <a:ext uri="{FF2B5EF4-FFF2-40B4-BE49-F238E27FC236}">
                <a16:creationId xmlns:a16="http://schemas.microsoft.com/office/drawing/2014/main" id="{C9A1579A-FC20-96DE-6C16-165A9E1DF245}"/>
              </a:ext>
            </a:extLst>
          </p:cNvPr>
          <p:cNvCxnSpPr>
            <a:stCxn id="230" idx="3"/>
            <a:endCxn id="279" idx="0"/>
          </p:cNvCxnSpPr>
          <p:nvPr/>
        </p:nvCxnSpPr>
        <p:spPr>
          <a:xfrm>
            <a:off x="5488020" y="2971800"/>
            <a:ext cx="284130" cy="269501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Gerade Verbindung mit Pfeil 302">
            <a:extLst>
              <a:ext uri="{FF2B5EF4-FFF2-40B4-BE49-F238E27FC236}">
                <a16:creationId xmlns:a16="http://schemas.microsoft.com/office/drawing/2014/main" id="{CC0CCEBF-C16A-9916-03D5-8E53415A533E}"/>
              </a:ext>
            </a:extLst>
          </p:cNvPr>
          <p:cNvCxnSpPr>
            <a:stCxn id="279" idx="3"/>
          </p:cNvCxnSpPr>
          <p:nvPr/>
        </p:nvCxnSpPr>
        <p:spPr>
          <a:xfrm>
            <a:off x="5862150" y="3331301"/>
            <a:ext cx="27052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8F500B77-6958-94B3-82E1-D40D2B49BCE5}"/>
                  </a:ext>
                </a:extLst>
              </p:cNvPr>
              <p:cNvSpPr txBox="1"/>
              <p:nvPr/>
            </p:nvSpPr>
            <p:spPr>
              <a:xfrm>
                <a:off x="4086010" y="3609496"/>
                <a:ext cx="349056" cy="433694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de-DE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8F500B77-6958-94B3-82E1-D40D2B49B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010" y="3609496"/>
                <a:ext cx="349056" cy="433694"/>
              </a:xfrm>
              <a:prstGeom prst="flowChartConnector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6E0B0E30-60B5-48C8-4504-4BBA015B1A4B}"/>
                  </a:ext>
                </a:extLst>
              </p:cNvPr>
              <p:cNvSpPr txBox="1"/>
              <p:nvPr/>
            </p:nvSpPr>
            <p:spPr>
              <a:xfrm>
                <a:off x="4086010" y="1898310"/>
                <a:ext cx="349056" cy="433694"/>
              </a:xfrm>
              <a:prstGeom prst="flowChartConnector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de-DE" dirty="0">
                  <a:solidFill>
                    <a:srgbClr val="92D050"/>
                  </a:solidFill>
                </a:endParaRPr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6E0B0E30-60B5-48C8-4504-4BBA015B1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010" y="1898310"/>
                <a:ext cx="349056" cy="433694"/>
              </a:xfrm>
              <a:prstGeom prst="flowChartConnector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5" name="Verbinder: gewinkelt 304">
            <a:extLst>
              <a:ext uri="{FF2B5EF4-FFF2-40B4-BE49-F238E27FC236}">
                <a16:creationId xmlns:a16="http://schemas.microsoft.com/office/drawing/2014/main" id="{8579E9D3-EE84-3DEE-C97D-772A5F5D157D}"/>
              </a:ext>
            </a:extLst>
          </p:cNvPr>
          <p:cNvCxnSpPr>
            <a:stCxn id="77" idx="0"/>
            <a:endCxn id="232" idx="1"/>
          </p:cNvCxnSpPr>
          <p:nvPr/>
        </p:nvCxnSpPr>
        <p:spPr>
          <a:xfrm rot="16200000" flipH="1" flipV="1">
            <a:off x="4328941" y="-827510"/>
            <a:ext cx="216120" cy="6730107"/>
          </a:xfrm>
          <a:prstGeom prst="bentConnector4">
            <a:avLst>
              <a:gd name="adj1" fmla="val -761578"/>
              <a:gd name="adj2" fmla="val 10339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Verbinder: gewinkelt 307">
            <a:extLst>
              <a:ext uri="{FF2B5EF4-FFF2-40B4-BE49-F238E27FC236}">
                <a16:creationId xmlns:a16="http://schemas.microsoft.com/office/drawing/2014/main" id="{C7AB7603-66B9-7316-2933-D20E987027FF}"/>
              </a:ext>
            </a:extLst>
          </p:cNvPr>
          <p:cNvCxnSpPr>
            <a:stCxn id="74" idx="2"/>
            <a:endCxn id="180" idx="1"/>
          </p:cNvCxnSpPr>
          <p:nvPr/>
        </p:nvCxnSpPr>
        <p:spPr>
          <a:xfrm rot="5400000" flipH="1">
            <a:off x="4331297" y="32787"/>
            <a:ext cx="213593" cy="6725174"/>
          </a:xfrm>
          <a:prstGeom prst="bentConnector4">
            <a:avLst>
              <a:gd name="adj1" fmla="val -778494"/>
              <a:gd name="adj2" fmla="val 103399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2" name="Textfeld 311">
                <a:extLst>
                  <a:ext uri="{FF2B5EF4-FFF2-40B4-BE49-F238E27FC236}">
                    <a16:creationId xmlns:a16="http://schemas.microsoft.com/office/drawing/2014/main" id="{22E2B90B-C45A-4674-0DC9-0A1E8F894357}"/>
                  </a:ext>
                </a:extLst>
              </p:cNvPr>
              <p:cNvSpPr txBox="1"/>
              <p:nvPr/>
            </p:nvSpPr>
            <p:spPr>
              <a:xfrm>
                <a:off x="5187514" y="2792933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2" name="Textfeld 311">
                <a:extLst>
                  <a:ext uri="{FF2B5EF4-FFF2-40B4-BE49-F238E27FC236}">
                    <a16:creationId xmlns:a16="http://schemas.microsoft.com/office/drawing/2014/main" id="{22E2B90B-C45A-4674-0DC9-0A1E8F894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7514" y="2792933"/>
                <a:ext cx="421012" cy="308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3" name="Textfeld 312">
                <a:extLst>
                  <a:ext uri="{FF2B5EF4-FFF2-40B4-BE49-F238E27FC236}">
                    <a16:creationId xmlns:a16="http://schemas.microsoft.com/office/drawing/2014/main" id="{7BDA6DF0-33A1-F439-A281-6FF2DF9856D4}"/>
                  </a:ext>
                </a:extLst>
              </p:cNvPr>
              <p:cNvSpPr txBox="1"/>
              <p:nvPr/>
            </p:nvSpPr>
            <p:spPr>
              <a:xfrm>
                <a:off x="4779504" y="2368064"/>
                <a:ext cx="421012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3" name="Textfeld 312">
                <a:extLst>
                  <a:ext uri="{FF2B5EF4-FFF2-40B4-BE49-F238E27FC236}">
                    <a16:creationId xmlns:a16="http://schemas.microsoft.com/office/drawing/2014/main" id="{7BDA6DF0-33A1-F439-A281-6FF2DF985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9504" y="2368064"/>
                <a:ext cx="421012" cy="30841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9" name="Gerade Verbindung mit Pfeil 318">
            <a:extLst>
              <a:ext uri="{FF2B5EF4-FFF2-40B4-BE49-F238E27FC236}">
                <a16:creationId xmlns:a16="http://schemas.microsoft.com/office/drawing/2014/main" id="{9DE6A4B1-3A95-932E-D74D-2685B6C1CCD9}"/>
              </a:ext>
            </a:extLst>
          </p:cNvPr>
          <p:cNvCxnSpPr>
            <a:cxnSpLocks/>
          </p:cNvCxnSpPr>
          <p:nvPr/>
        </p:nvCxnSpPr>
        <p:spPr>
          <a:xfrm>
            <a:off x="5200516" y="2544575"/>
            <a:ext cx="89366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Verbinder: gewinkelt 320">
            <a:extLst>
              <a:ext uri="{FF2B5EF4-FFF2-40B4-BE49-F238E27FC236}">
                <a16:creationId xmlns:a16="http://schemas.microsoft.com/office/drawing/2014/main" id="{A27342C0-9077-056A-FD3A-9AEA37FEF0D7}"/>
              </a:ext>
            </a:extLst>
          </p:cNvPr>
          <p:cNvCxnSpPr>
            <a:cxnSpLocks/>
          </p:cNvCxnSpPr>
          <p:nvPr/>
        </p:nvCxnSpPr>
        <p:spPr>
          <a:xfrm>
            <a:off x="6496157" y="2544423"/>
            <a:ext cx="346744" cy="213216"/>
          </a:xfrm>
          <a:prstGeom prst="bentConnector3">
            <a:avLst>
              <a:gd name="adj1" fmla="val 9962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Verbinder: gewinkelt 324">
            <a:extLst>
              <a:ext uri="{FF2B5EF4-FFF2-40B4-BE49-F238E27FC236}">
                <a16:creationId xmlns:a16="http://schemas.microsoft.com/office/drawing/2014/main" id="{8C1DDD3C-6CDE-7B14-4719-46AF4903C262}"/>
              </a:ext>
            </a:extLst>
          </p:cNvPr>
          <p:cNvCxnSpPr>
            <a:cxnSpLocks/>
            <a:stCxn id="72" idx="3"/>
          </p:cNvCxnSpPr>
          <p:nvPr/>
        </p:nvCxnSpPr>
        <p:spPr>
          <a:xfrm flipV="1">
            <a:off x="6532835" y="3209774"/>
            <a:ext cx="306596" cy="168038"/>
          </a:xfrm>
          <a:prstGeom prst="bentConnector3">
            <a:avLst>
              <a:gd name="adj1" fmla="val 10074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Gerade Verbindung mit Pfeil 338">
            <a:extLst>
              <a:ext uri="{FF2B5EF4-FFF2-40B4-BE49-F238E27FC236}">
                <a16:creationId xmlns:a16="http://schemas.microsoft.com/office/drawing/2014/main" id="{D0B81748-3375-4A41-B854-A538FD0DBC04}"/>
              </a:ext>
            </a:extLst>
          </p:cNvPr>
          <p:cNvCxnSpPr>
            <a:cxnSpLocks/>
          </p:cNvCxnSpPr>
          <p:nvPr/>
        </p:nvCxnSpPr>
        <p:spPr>
          <a:xfrm>
            <a:off x="7344757" y="2800273"/>
            <a:ext cx="1937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1" name="Gerade Verbindung mit Pfeil 340">
            <a:extLst>
              <a:ext uri="{FF2B5EF4-FFF2-40B4-BE49-F238E27FC236}">
                <a16:creationId xmlns:a16="http://schemas.microsoft.com/office/drawing/2014/main" id="{0E7F7BB4-A940-D355-8CB7-F7CF45555ED0}"/>
              </a:ext>
            </a:extLst>
          </p:cNvPr>
          <p:cNvCxnSpPr>
            <a:cxnSpLocks/>
          </p:cNvCxnSpPr>
          <p:nvPr/>
        </p:nvCxnSpPr>
        <p:spPr>
          <a:xfrm>
            <a:off x="7344757" y="3155079"/>
            <a:ext cx="19377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3" name="Textfeld 342">
                <a:extLst>
                  <a:ext uri="{FF2B5EF4-FFF2-40B4-BE49-F238E27FC236}">
                    <a16:creationId xmlns:a16="http://schemas.microsoft.com/office/drawing/2014/main" id="{32197830-9400-BB66-89A3-84C4098549CD}"/>
                  </a:ext>
                </a:extLst>
              </p:cNvPr>
              <p:cNvSpPr txBox="1"/>
              <p:nvPr/>
            </p:nvSpPr>
            <p:spPr>
              <a:xfrm>
                <a:off x="5625713" y="3152804"/>
                <a:ext cx="292874" cy="308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3" name="Textfeld 342">
                <a:extLst>
                  <a:ext uri="{FF2B5EF4-FFF2-40B4-BE49-F238E27FC236}">
                    <a16:creationId xmlns:a16="http://schemas.microsoft.com/office/drawing/2014/main" id="{32197830-9400-BB66-89A3-84C409854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713" y="3152804"/>
                <a:ext cx="292874" cy="308418"/>
              </a:xfrm>
              <a:prstGeom prst="rect">
                <a:avLst/>
              </a:prstGeom>
              <a:blipFill>
                <a:blip r:embed="rId2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1" name="Rechteck 360">
            <a:extLst>
              <a:ext uri="{FF2B5EF4-FFF2-40B4-BE49-F238E27FC236}">
                <a16:creationId xmlns:a16="http://schemas.microsoft.com/office/drawing/2014/main" id="{30A53C97-8B09-F95A-A444-09A18BFCB2FE}"/>
              </a:ext>
            </a:extLst>
          </p:cNvPr>
          <p:cNvSpPr/>
          <p:nvPr/>
        </p:nvSpPr>
        <p:spPr>
          <a:xfrm>
            <a:off x="5406613" y="2466401"/>
            <a:ext cx="18000" cy="15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62" name="Rechteck 361">
            <a:extLst>
              <a:ext uri="{FF2B5EF4-FFF2-40B4-BE49-F238E27FC236}">
                <a16:creationId xmlns:a16="http://schemas.microsoft.com/office/drawing/2014/main" id="{82D588E7-7219-5DF7-7D16-D8B37C35ED6A}"/>
              </a:ext>
            </a:extLst>
          </p:cNvPr>
          <p:cNvSpPr/>
          <p:nvPr/>
        </p:nvSpPr>
        <p:spPr>
          <a:xfrm>
            <a:off x="5374893" y="2476705"/>
            <a:ext cx="18000" cy="15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pSp>
        <p:nvGrpSpPr>
          <p:cNvPr id="365" name="Gruppieren 364">
            <a:extLst>
              <a:ext uri="{FF2B5EF4-FFF2-40B4-BE49-F238E27FC236}">
                <a16:creationId xmlns:a16="http://schemas.microsoft.com/office/drawing/2014/main" id="{9BFF6703-99EE-EE95-0847-DB5D67240934}"/>
              </a:ext>
            </a:extLst>
          </p:cNvPr>
          <p:cNvGrpSpPr/>
          <p:nvPr/>
        </p:nvGrpSpPr>
        <p:grpSpPr>
          <a:xfrm>
            <a:off x="1808592" y="2557169"/>
            <a:ext cx="52836" cy="162144"/>
            <a:chOff x="5881043" y="1975744"/>
            <a:chExt cx="46544" cy="162144"/>
          </a:xfrm>
        </p:grpSpPr>
        <p:sp>
          <p:nvSpPr>
            <p:cNvPr id="363" name="Rechteck 362">
              <a:extLst>
                <a:ext uri="{FF2B5EF4-FFF2-40B4-BE49-F238E27FC236}">
                  <a16:creationId xmlns:a16="http://schemas.microsoft.com/office/drawing/2014/main" id="{206A0451-35DD-4155-81AC-29928E3AF173}"/>
                </a:ext>
              </a:extLst>
            </p:cNvPr>
            <p:cNvSpPr/>
            <p:nvPr/>
          </p:nvSpPr>
          <p:spPr>
            <a:xfrm>
              <a:off x="5909587" y="1975744"/>
              <a:ext cx="18000" cy="15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364" name="Rechteck 363">
              <a:extLst>
                <a:ext uri="{FF2B5EF4-FFF2-40B4-BE49-F238E27FC236}">
                  <a16:creationId xmlns:a16="http://schemas.microsoft.com/office/drawing/2014/main" id="{6BBD534A-0AF7-6F68-367A-D15DAE56C00C}"/>
                </a:ext>
              </a:extLst>
            </p:cNvPr>
            <p:cNvSpPr/>
            <p:nvPr/>
          </p:nvSpPr>
          <p:spPr>
            <a:xfrm>
              <a:off x="5881043" y="1986048"/>
              <a:ext cx="18000" cy="1518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sp>
        <p:nvSpPr>
          <p:cNvPr id="370" name="Rechteck 369">
            <a:extLst>
              <a:ext uri="{FF2B5EF4-FFF2-40B4-BE49-F238E27FC236}">
                <a16:creationId xmlns:a16="http://schemas.microsoft.com/office/drawing/2014/main" id="{25AB541C-1DCC-3DD1-3392-F785D229923C}"/>
              </a:ext>
            </a:extLst>
          </p:cNvPr>
          <p:cNvSpPr/>
          <p:nvPr/>
        </p:nvSpPr>
        <p:spPr>
          <a:xfrm>
            <a:off x="5417884" y="3764077"/>
            <a:ext cx="20433" cy="15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71" name="Rechteck 370">
            <a:extLst>
              <a:ext uri="{FF2B5EF4-FFF2-40B4-BE49-F238E27FC236}">
                <a16:creationId xmlns:a16="http://schemas.microsoft.com/office/drawing/2014/main" id="{B096BF39-A285-CB76-854A-62844625EE1D}"/>
              </a:ext>
            </a:extLst>
          </p:cNvPr>
          <p:cNvSpPr/>
          <p:nvPr/>
        </p:nvSpPr>
        <p:spPr>
          <a:xfrm>
            <a:off x="5383100" y="3774381"/>
            <a:ext cx="20433" cy="151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3" name="Textfeld 372">
                <a:extLst>
                  <a:ext uri="{FF2B5EF4-FFF2-40B4-BE49-F238E27FC236}">
                    <a16:creationId xmlns:a16="http://schemas.microsoft.com/office/drawing/2014/main" id="{B5C6EA6A-E8E0-C12A-3892-AC62E9CB48C4}"/>
                  </a:ext>
                </a:extLst>
              </p:cNvPr>
              <p:cNvSpPr txBox="1"/>
              <p:nvPr/>
            </p:nvSpPr>
            <p:spPr>
              <a:xfrm>
                <a:off x="4508877" y="4513712"/>
                <a:ext cx="4572000" cy="497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de-DE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de-DE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de-DE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1+</m:t>
                      </m:r>
                      <m:f>
                        <m:fPr>
                          <m:ctrlP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sSub>
                            <m:sSubPr>
                              <m:ctrlPr>
                                <a:rPr lang="de-DE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de-DE" sz="1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de-DE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de-DE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p>
                        <m:sSupPr>
                          <m:ctrlP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3" name="Textfeld 372">
                <a:extLst>
                  <a:ext uri="{FF2B5EF4-FFF2-40B4-BE49-F238E27FC236}">
                    <a16:creationId xmlns:a16="http://schemas.microsoft.com/office/drawing/2014/main" id="{B5C6EA6A-E8E0-C12A-3892-AC62E9CB4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877" y="4513712"/>
                <a:ext cx="4572000" cy="49757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31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3" grpId="0" animBg="1"/>
      <p:bldP spid="61" grpId="0" animBg="1"/>
      <p:bldP spid="64" grpId="0" animBg="1"/>
      <p:bldP spid="65" grpId="0"/>
      <p:bldP spid="67" grpId="0" animBg="1"/>
      <p:bldP spid="70" grpId="0"/>
      <p:bldP spid="72" grpId="0"/>
      <p:bldP spid="180" grpId="0" animBg="1"/>
      <p:bldP spid="181" grpId="0"/>
      <p:bldP spid="183" grpId="0"/>
      <p:bldP spid="184" grpId="0" animBg="1"/>
      <p:bldP spid="187" grpId="0" animBg="1"/>
      <p:bldP spid="188" grpId="0" animBg="1"/>
      <p:bldP spid="189" grpId="0" animBg="1"/>
      <p:bldP spid="190" grpId="0" animBg="1"/>
      <p:bldP spid="191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13" grpId="0"/>
      <p:bldP spid="215" grpId="0" animBg="1"/>
      <p:bldP spid="217" grpId="0"/>
      <p:bldP spid="218" grpId="0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30" grpId="0" animBg="1"/>
      <p:bldP spid="261" grpId="0" animBg="1"/>
      <p:bldP spid="262" grpId="0"/>
      <p:bldP spid="278" grpId="0" animBg="1"/>
      <p:bldP spid="279" grpId="0" animBg="1"/>
      <p:bldP spid="62" grpId="0"/>
      <p:bldP spid="68" grpId="0"/>
      <p:bldP spid="312" grpId="0"/>
      <p:bldP spid="313" grpId="0"/>
      <p:bldP spid="343" grpId="0"/>
      <p:bldP spid="373" grpId="0"/>
      <p:bldP spid="37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0DF1AB-C5B8-FB9D-D86F-D1415B6F8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1C5DC-A495-527F-DCFC-09D54DBD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34AB5A-D5EF-CE18-B279-25ECD8EB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052877E-4729-4C2B-2D72-F26D3635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 </a:t>
            </a:r>
            <a:r>
              <a:rPr lang="de-DE" dirty="0" err="1"/>
              <a:t>into</a:t>
            </a:r>
            <a:r>
              <a:rPr lang="de-DE" dirty="0"/>
              <a:t> FINN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04D8D46F-3CE7-0208-B777-4EE436889542}"/>
              </a:ext>
            </a:extLst>
          </p:cNvPr>
          <p:cNvSpPr txBox="1"/>
          <p:nvPr/>
        </p:nvSpPr>
        <p:spPr>
          <a:xfrm>
            <a:off x="6831500" y="1453465"/>
            <a:ext cx="9724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solution</a:t>
            </a:r>
            <a:endParaRPr lang="de-DE" sz="16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57495D0D-8F8C-A601-1344-81DDB08DC4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38" b="49110"/>
          <a:stretch/>
        </p:blipFill>
        <p:spPr>
          <a:xfrm>
            <a:off x="1226910" y="2829693"/>
            <a:ext cx="3935008" cy="204356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C74588A-C22A-5D4D-4B8B-B97959FFE6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38" t="49833"/>
          <a:stretch/>
        </p:blipFill>
        <p:spPr>
          <a:xfrm>
            <a:off x="5114262" y="2824475"/>
            <a:ext cx="3935008" cy="2014498"/>
          </a:xfrm>
          <a:prstGeom prst="rect">
            <a:avLst/>
          </a:prstGeom>
        </p:spPr>
      </p:pic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E3790BE-B119-834B-7D29-4DD447DDD331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II. METHODS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59157D0-21A2-4101-6064-4A59365DC6C9}"/>
              </a:ext>
            </a:extLst>
          </p:cNvPr>
          <p:cNvSpPr txBox="1"/>
          <p:nvPr/>
        </p:nvSpPr>
        <p:spPr>
          <a:xfrm>
            <a:off x="482226" y="1453465"/>
            <a:ext cx="25111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/>
              <a:t>initial &amp; </a:t>
            </a:r>
            <a:r>
              <a:rPr lang="de-DE" sz="1600" dirty="0" err="1"/>
              <a:t>boundary</a:t>
            </a:r>
            <a:r>
              <a:rPr lang="de-DE" sz="1600" dirty="0"/>
              <a:t> </a:t>
            </a:r>
            <a:r>
              <a:rPr lang="de-DE" sz="1600" dirty="0" err="1"/>
              <a:t>conditions</a:t>
            </a:r>
            <a:endParaRPr lang="de-DE" sz="16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85489349-4839-1043-16B4-0906B3689FAC}"/>
              </a:ext>
            </a:extLst>
          </p:cNvPr>
          <p:cNvCxnSpPr>
            <a:cxnSpLocks/>
          </p:cNvCxnSpPr>
          <p:nvPr/>
        </p:nvCxnSpPr>
        <p:spPr>
          <a:xfrm>
            <a:off x="2360815" y="1624502"/>
            <a:ext cx="7765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749E2CA7-BC4F-AAD6-2BFB-D629DC1EC13F}"/>
              </a:ext>
            </a:extLst>
          </p:cNvPr>
          <p:cNvCxnSpPr>
            <a:cxnSpLocks/>
          </p:cNvCxnSpPr>
          <p:nvPr/>
        </p:nvCxnSpPr>
        <p:spPr>
          <a:xfrm>
            <a:off x="5954681" y="1622742"/>
            <a:ext cx="77657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BAFAAE92-3F28-6DAE-DDE2-8CEB31A4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045" y="921737"/>
            <a:ext cx="2389982" cy="1464212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E6F6C953-FB40-1C70-B9F4-EF3BCE15496B}"/>
              </a:ext>
            </a:extLst>
          </p:cNvPr>
          <p:cNvGrpSpPr/>
          <p:nvPr/>
        </p:nvGrpSpPr>
        <p:grpSpPr>
          <a:xfrm>
            <a:off x="388157" y="2973069"/>
            <a:ext cx="504472" cy="1773104"/>
            <a:chOff x="1413635" y="1498418"/>
            <a:chExt cx="784152" cy="2268843"/>
          </a:xfrm>
        </p:grpSpPr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C2EE1061-67D1-5CE9-DBDB-7351F21E7ED5}"/>
                </a:ext>
              </a:extLst>
            </p:cNvPr>
            <p:cNvSpPr/>
            <p:nvPr/>
          </p:nvSpPr>
          <p:spPr>
            <a:xfrm>
              <a:off x="1415825" y="1822087"/>
              <a:ext cx="781962" cy="1562787"/>
            </a:xfrm>
            <a:prstGeom prst="rect">
              <a:avLst/>
            </a:prstGeom>
            <a:solidFill>
              <a:srgbClr val="D0A27C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51E2E472-9EC5-7E46-D488-EFA8C7D53ED7}"/>
                </a:ext>
              </a:extLst>
            </p:cNvPr>
            <p:cNvSpPr/>
            <p:nvPr/>
          </p:nvSpPr>
          <p:spPr>
            <a:xfrm>
              <a:off x="1413635" y="1615593"/>
              <a:ext cx="784152" cy="20649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29A1545D-BB0B-F165-3434-66DA623223C8}"/>
                </a:ext>
              </a:extLst>
            </p:cNvPr>
            <p:cNvSpPr/>
            <p:nvPr/>
          </p:nvSpPr>
          <p:spPr>
            <a:xfrm>
              <a:off x="1416473" y="3384874"/>
              <a:ext cx="781314" cy="2121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EE4A2C98-A49C-9D42-FC41-C61E54AA86B9}"/>
                </a:ext>
              </a:extLst>
            </p:cNvPr>
            <p:cNvSpPr/>
            <p:nvPr/>
          </p:nvSpPr>
          <p:spPr>
            <a:xfrm>
              <a:off x="1501206" y="1498418"/>
              <a:ext cx="621140" cy="22688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111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EB0D77-6ADC-902D-942F-ADC7700C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EBE5C-429F-4FA7-BE84-268138BC376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EA6584F-31EC-A39A-6D68-759D28E13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56875E-FAAE-E753-A2BB-069DA9FDA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</a:t>
            </a:fld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FC5F825-54D7-E7E9-9C0B-296D557891AE}"/>
              </a:ext>
            </a:extLst>
          </p:cNvPr>
          <p:cNvSpPr txBox="1"/>
          <p:nvPr/>
        </p:nvSpPr>
        <p:spPr>
          <a:xfrm>
            <a:off x="856800" y="2400300"/>
            <a:ext cx="7430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6600" dirty="0"/>
              <a:t>1,917,436</a:t>
            </a:r>
          </a:p>
        </p:txBody>
      </p:sp>
      <p:sp>
        <p:nvSpPr>
          <p:cNvPr id="7" name="Fußzeilenplatzhalter 3">
            <a:extLst>
              <a:ext uri="{FF2B5EF4-FFF2-40B4-BE49-F238E27FC236}">
                <a16:creationId xmlns:a16="http://schemas.microsoft.com/office/drawing/2014/main" id="{D6C78EA6-9C4C-FEF0-6F7C-C7F31E090D46}"/>
              </a:ext>
            </a:extLst>
          </p:cNvPr>
          <p:cNvSpPr txBox="1">
            <a:spLocks/>
          </p:cNvSpPr>
          <p:nvPr/>
        </p:nvSpPr>
        <p:spPr>
          <a:xfrm>
            <a:off x="482226" y="5208450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[1]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 in Publications – </a:t>
            </a:r>
            <a:r>
              <a:rPr lang="de-DE" dirty="0" err="1"/>
              <a:t>Dimensions</a:t>
            </a:r>
            <a:r>
              <a:rPr lang="de-DE" dirty="0"/>
              <a:t>, </a:t>
            </a:r>
            <a:r>
              <a:rPr lang="de-DE" dirty="0" err="1"/>
              <a:t>December</a:t>
            </a:r>
            <a:r>
              <a:rPr lang="de-DE" dirty="0"/>
              <a:t> 2022. [Online; </a:t>
            </a:r>
            <a:r>
              <a:rPr lang="de-DE" dirty="0" err="1"/>
              <a:t>accessed</a:t>
            </a:r>
            <a:r>
              <a:rPr lang="de-DE" dirty="0"/>
              <a:t> 7. </a:t>
            </a:r>
            <a:r>
              <a:rPr lang="de-DE" dirty="0" err="1"/>
              <a:t>Dec</a:t>
            </a:r>
            <a:r>
              <a:rPr lang="de-DE" dirty="0"/>
              <a:t>. 2022] 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D3F48A31-863C-0E02-B3FF-DCFB98A02BA4}"/>
              </a:ext>
            </a:extLst>
          </p:cNvPr>
          <p:cNvSpPr txBox="1">
            <a:spLocks/>
          </p:cNvSpPr>
          <p:nvPr/>
        </p:nvSpPr>
        <p:spPr>
          <a:xfrm>
            <a:off x="6444876" y="2531925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[1] </a:t>
            </a:r>
          </a:p>
        </p:txBody>
      </p:sp>
    </p:spTree>
    <p:extLst>
      <p:ext uri="{BB962C8B-B14F-4D97-AF65-F5344CB8AC3E}">
        <p14:creationId xmlns:p14="http://schemas.microsoft.com/office/powerpoint/2010/main" val="4126788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0DF1AB-C5B8-FB9D-D86F-D1415B6F8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1C5DC-A495-527F-DCFC-09D54DBD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34AB5A-D5EF-CE18-B279-25ECD8EB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052877E-4729-4C2B-2D72-F26D3635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 </a:t>
            </a:r>
            <a:r>
              <a:rPr lang="de-DE" dirty="0" err="1"/>
              <a:t>into</a:t>
            </a:r>
            <a:r>
              <a:rPr lang="de-DE" dirty="0"/>
              <a:t> FINN: Validation with FD </a:t>
            </a:r>
            <a:r>
              <a:rPr lang="de-DE" dirty="0" err="1"/>
              <a:t>solver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6009512-A23C-7BAC-4023-D6C5F07A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75" y="1082140"/>
            <a:ext cx="7735156" cy="3928010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E664F81-D4B8-2C21-44E6-E9F8ABCF197C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II. METHODS</a:t>
            </a:r>
          </a:p>
        </p:txBody>
      </p:sp>
    </p:spTree>
    <p:extLst>
      <p:ext uri="{BB962C8B-B14F-4D97-AF65-F5344CB8AC3E}">
        <p14:creationId xmlns:p14="http://schemas.microsoft.com/office/powerpoint/2010/main" val="1581136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rafik 209">
            <a:extLst>
              <a:ext uri="{FF2B5EF4-FFF2-40B4-BE49-F238E27FC236}">
                <a16:creationId xmlns:a16="http://schemas.microsoft.com/office/drawing/2014/main" id="{8BC1813B-E94F-A956-5C21-42F49D5C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699128"/>
            <a:ext cx="4368937" cy="253422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DBA8B69-2302-0F2B-864D-2815A8EB6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74D10E1-6CDA-5EDA-9EA7-79EB35598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B87A57-A255-128B-8875-0AE18849E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BE88A976-63A8-2047-DA48-D11001E7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 </a:t>
            </a:r>
            <a:r>
              <a:rPr lang="de-DE" dirty="0" err="1"/>
              <a:t>into</a:t>
            </a:r>
            <a:r>
              <a:rPr lang="de-DE" dirty="0"/>
              <a:t> FINN: Physics-</a:t>
            </a: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functional</a:t>
            </a:r>
            <a:r>
              <a:rPr lang="de-DE" dirty="0"/>
              <a:t> </a:t>
            </a:r>
            <a:r>
              <a:rPr lang="de-DE" dirty="0" err="1"/>
              <a:t>relations</a:t>
            </a:r>
            <a:endParaRPr lang="de-DE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0C5D1A27-DEAA-F103-3B6F-6095A781D6E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II.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5E13EAF-FCE6-D961-4574-5B0FB8C55340}"/>
                  </a:ext>
                </a:extLst>
              </p:cNvPr>
              <p:cNvSpPr txBox="1"/>
              <p:nvPr/>
            </p:nvSpPr>
            <p:spPr>
              <a:xfrm>
                <a:off x="468313" y="952932"/>
                <a:ext cx="6931113" cy="19649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140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de-DE" sz="1400" i="1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𝐹𝐼𝑁𝑁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⋅|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𝑠𝑐</m:t>
                                </m:r>
                              </m:sub>
                            </m:sSub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sand</m:t>
                          </m:r>
                        </m:e>
                      </m:mr>
                      <m:mr>
                        <m:e>
                          <m:r>
                            <m:rPr>
                              <m:sty m:val="p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cont</m:t>
                          </m:r>
                          <m: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soil</m:t>
                          </m:r>
                        </m:e>
                      </m:mr>
                    </m:m>
                  </m:oMath>
                </a14:m>
                <a:endParaRPr lang="de-DE" sz="1400" dirty="0">
                  <a:solidFill>
                    <a:schemeClr val="tx1"/>
                  </a:solidFill>
                </a:endParaRPr>
              </a:p>
              <a:p>
                <a:endParaRPr lang="de-DE" sz="1400" dirty="0">
                  <a:solidFill>
                    <a:schemeClr val="tx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de-DE" sz="1400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de-DE" sz="14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de-DE" sz="1400" b="0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𝐹𝐼𝑁𝑁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⋅|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𝑠𝑐</m:t>
                                </m:r>
                              </m:sub>
                            </m:sSub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eqArr>
                      </m:e>
                    </m:d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  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  <m:brk m:alnAt="7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sty m:val="p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and</m:t>
                          </m:r>
                        </m:e>
                      </m:mr>
                      <m:mr>
                        <m:e>
                          <m:r>
                            <m:rPr>
                              <m:sty m:val="p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cont</m:t>
                          </m:r>
                          <m: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soil</m:t>
                          </m:r>
                        </m:e>
                      </m:mr>
                    </m:m>
                  </m:oMath>
                </a14:m>
                <a:endParaRPr lang="de-DE" sz="1400" dirty="0">
                  <a:latin typeface="+mj-lt"/>
                </a:endParaRPr>
              </a:p>
              <a:p>
                <a:endParaRPr lang="de-DE" sz="1400" dirty="0">
                  <a:solidFill>
                    <a:schemeClr val="tx1"/>
                  </a:solidFill>
                  <a:latin typeface="+mj-lt"/>
                </a:endParaRPr>
              </a:p>
              <a:p>
                <a14:m>
                  <m:oMath xmlns:m="http://schemas.openxmlformats.org/officeDocument/2006/math">
                    <m:r>
                      <a:rPr lang="de-DE" sz="1400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de-DE" sz="14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de-DE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4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de-DE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de-DE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𝐹𝐼𝑁𝑁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de-DE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p>
                              <m:sSupPr>
                                <m:ctrlP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𝑠𝑐</m:t>
                                    </m:r>
                                  </m:sub>
                                </m:sSub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de-DE" sz="1400" dirty="0">
                    <a:solidFill>
                      <a:schemeClr val="tx1"/>
                    </a:solidFill>
                  </a:rPr>
                  <a:t>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de-DE" sz="14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sty m:val="p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sand</m:t>
                          </m:r>
                        </m:e>
                      </m:mr>
                      <m:mr>
                        <m:e>
                          <m:r>
                            <m:rPr>
                              <m:sty m:val="p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cont</m:t>
                          </m:r>
                          <m: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m:rPr>
                              <m:sty m:val="p"/>
                            </m:rPr>
                            <a:rPr lang="de-DE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soil</m:t>
                          </m:r>
                        </m:e>
                      </m:mr>
                    </m:m>
                  </m:oMath>
                </a14:m>
                <a:endParaRPr lang="de-DE" sz="1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65E13EAF-FCE6-D961-4574-5B0FB8C55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13" y="952932"/>
                <a:ext cx="6931113" cy="1964961"/>
              </a:xfrm>
              <a:prstGeom prst="rect">
                <a:avLst/>
              </a:prstGeom>
              <a:blipFill>
                <a:blip r:embed="rId4"/>
                <a:stretch>
                  <a:fillRect l="-1143" t="-52322" b="-761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1" name="Gruppieren 210">
            <a:extLst>
              <a:ext uri="{FF2B5EF4-FFF2-40B4-BE49-F238E27FC236}">
                <a16:creationId xmlns:a16="http://schemas.microsoft.com/office/drawing/2014/main" id="{E53C7AF1-A3E2-5C9D-6614-59F540B4E5FD}"/>
              </a:ext>
            </a:extLst>
          </p:cNvPr>
          <p:cNvGrpSpPr/>
          <p:nvPr/>
        </p:nvGrpSpPr>
        <p:grpSpPr>
          <a:xfrm>
            <a:off x="904107" y="3428813"/>
            <a:ext cx="2455774" cy="1087878"/>
            <a:chOff x="1499192" y="1501865"/>
            <a:chExt cx="6469199" cy="3555847"/>
          </a:xfrm>
        </p:grpSpPr>
        <p:sp>
          <p:nvSpPr>
            <p:cNvPr id="212" name="Ellipse 211">
              <a:extLst>
                <a:ext uri="{FF2B5EF4-FFF2-40B4-BE49-F238E27FC236}">
                  <a16:creationId xmlns:a16="http://schemas.microsoft.com/office/drawing/2014/main" id="{1213A713-2D4D-776D-E691-63D465E41F0E}"/>
                </a:ext>
              </a:extLst>
            </p:cNvPr>
            <p:cNvSpPr/>
            <p:nvPr/>
          </p:nvSpPr>
          <p:spPr>
            <a:xfrm>
              <a:off x="1499192" y="2699640"/>
              <a:ext cx="216000" cy="21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13" name="Ellipse 212">
              <a:extLst>
                <a:ext uri="{FF2B5EF4-FFF2-40B4-BE49-F238E27FC236}">
                  <a16:creationId xmlns:a16="http://schemas.microsoft.com/office/drawing/2014/main" id="{B6F40567-82E6-AE45-0760-5B605BB53CD8}"/>
                </a:ext>
              </a:extLst>
            </p:cNvPr>
            <p:cNvSpPr/>
            <p:nvPr/>
          </p:nvSpPr>
          <p:spPr>
            <a:xfrm>
              <a:off x="1499192" y="3449564"/>
              <a:ext cx="216000" cy="21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214" name="Ellipse 213">
              <a:extLst>
                <a:ext uri="{FF2B5EF4-FFF2-40B4-BE49-F238E27FC236}">
                  <a16:creationId xmlns:a16="http://schemas.microsoft.com/office/drawing/2014/main" id="{49830F04-C5B3-0099-22D7-C687BFC684CC}"/>
                </a:ext>
              </a:extLst>
            </p:cNvPr>
            <p:cNvSpPr/>
            <p:nvPr/>
          </p:nvSpPr>
          <p:spPr>
            <a:xfrm>
              <a:off x="7752391" y="3048757"/>
              <a:ext cx="216000" cy="216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cxnSp>
          <p:nvCxnSpPr>
            <p:cNvPr id="215" name="Gerader Verbinder 214">
              <a:extLst>
                <a:ext uri="{FF2B5EF4-FFF2-40B4-BE49-F238E27FC236}">
                  <a16:creationId xmlns:a16="http://schemas.microsoft.com/office/drawing/2014/main" id="{8AB8D4D3-DDFA-74BD-E53A-5243B06CDB23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1715192" y="1713535"/>
              <a:ext cx="1233749" cy="109410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Rechteck 215">
              <a:extLst>
                <a:ext uri="{FF2B5EF4-FFF2-40B4-BE49-F238E27FC236}">
                  <a16:creationId xmlns:a16="http://schemas.microsoft.com/office/drawing/2014/main" id="{342C6800-029E-0B97-B1AB-C2EC721B492C}"/>
                </a:ext>
              </a:extLst>
            </p:cNvPr>
            <p:cNvSpPr/>
            <p:nvPr/>
          </p:nvSpPr>
          <p:spPr>
            <a:xfrm>
              <a:off x="2948940" y="1501865"/>
              <a:ext cx="3622350" cy="355584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  <a:p>
              <a:pPr algn="ctr"/>
              <a:endParaRPr lang="de-DE" sz="1600" dirty="0"/>
            </a:p>
            <a:p>
              <a:pPr algn="ctr"/>
              <a:endParaRPr lang="de-DE" sz="1600" dirty="0"/>
            </a:p>
            <a:p>
              <a:pPr algn="ctr"/>
              <a:r>
                <a:rPr lang="de-DE" sz="1600" dirty="0"/>
                <a:t>DNN</a:t>
              </a:r>
            </a:p>
            <a:p>
              <a:pPr algn="ctr"/>
              <a:endParaRPr lang="de-DE" sz="1600" dirty="0"/>
            </a:p>
            <a:p>
              <a:pPr algn="ctr"/>
              <a:endParaRPr lang="de-DE" sz="1600" dirty="0"/>
            </a:p>
            <a:p>
              <a:pPr algn="ctr"/>
              <a:endParaRPr lang="de-DE" sz="1600" dirty="0"/>
            </a:p>
          </p:txBody>
        </p:sp>
        <p:cxnSp>
          <p:nvCxnSpPr>
            <p:cNvPr id="217" name="Gerader Verbinder 216">
              <a:extLst>
                <a:ext uri="{FF2B5EF4-FFF2-40B4-BE49-F238E27FC236}">
                  <a16:creationId xmlns:a16="http://schemas.microsoft.com/office/drawing/2014/main" id="{D710982A-E544-3355-88B2-442721F05BFE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1715192" y="1872065"/>
              <a:ext cx="1233749" cy="93557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Gerader Verbinder 217">
              <a:extLst>
                <a:ext uri="{FF2B5EF4-FFF2-40B4-BE49-F238E27FC236}">
                  <a16:creationId xmlns:a16="http://schemas.microsoft.com/office/drawing/2014/main" id="{660EA2E7-4427-F8BB-7D37-A3F35FF5E686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1715192" y="2057716"/>
              <a:ext cx="1233749" cy="7499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Gerader Verbinder 218">
              <a:extLst>
                <a:ext uri="{FF2B5EF4-FFF2-40B4-BE49-F238E27FC236}">
                  <a16:creationId xmlns:a16="http://schemas.microsoft.com/office/drawing/2014/main" id="{18F7F783-9867-CD68-5B19-D24B434B94A6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1715192" y="2238749"/>
              <a:ext cx="1233749" cy="56889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Gerader Verbinder 219">
              <a:extLst>
                <a:ext uri="{FF2B5EF4-FFF2-40B4-BE49-F238E27FC236}">
                  <a16:creationId xmlns:a16="http://schemas.microsoft.com/office/drawing/2014/main" id="{3CADC577-2D21-9C04-C145-07C9511C1A0E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1715192" y="2432678"/>
              <a:ext cx="1233749" cy="37496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Gerader Verbinder 220">
              <a:extLst>
                <a:ext uri="{FF2B5EF4-FFF2-40B4-BE49-F238E27FC236}">
                  <a16:creationId xmlns:a16="http://schemas.microsoft.com/office/drawing/2014/main" id="{B5988B5C-5E9A-34F7-D8FA-C2D76969580E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 flipV="1">
              <a:off x="1715192" y="2654789"/>
              <a:ext cx="1233749" cy="15285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Gerader Verbinder 221">
              <a:extLst>
                <a:ext uri="{FF2B5EF4-FFF2-40B4-BE49-F238E27FC236}">
                  <a16:creationId xmlns:a16="http://schemas.microsoft.com/office/drawing/2014/main" id="{18EA2F5E-8B64-5B34-27A1-67B8908AC2CE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Gerader Verbinder 222">
              <a:extLst>
                <a:ext uri="{FF2B5EF4-FFF2-40B4-BE49-F238E27FC236}">
                  <a16:creationId xmlns:a16="http://schemas.microsoft.com/office/drawing/2014/main" id="{D603E196-632C-341A-DDB0-3FD902CC202B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18103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Gerader Verbinder 223">
              <a:extLst>
                <a:ext uri="{FF2B5EF4-FFF2-40B4-BE49-F238E27FC236}">
                  <a16:creationId xmlns:a16="http://schemas.microsoft.com/office/drawing/2014/main" id="{2C80B2B6-5E8F-AC0E-5AA8-3B6EA6F72CDB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34911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Gerader Verbinder 224">
              <a:extLst>
                <a:ext uri="{FF2B5EF4-FFF2-40B4-BE49-F238E27FC236}">
                  <a16:creationId xmlns:a16="http://schemas.microsoft.com/office/drawing/2014/main" id="{50FDA6AD-3225-4E42-5B13-36FFA912E144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5742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Gerader Verbinder 225">
              <a:extLst>
                <a:ext uri="{FF2B5EF4-FFF2-40B4-BE49-F238E27FC236}">
                  <a16:creationId xmlns:a16="http://schemas.microsoft.com/office/drawing/2014/main" id="{EF6F00E4-4DE1-55A7-9720-516D65244DCA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81336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Gerader Verbinder 226">
              <a:extLst>
                <a:ext uri="{FF2B5EF4-FFF2-40B4-BE49-F238E27FC236}">
                  <a16:creationId xmlns:a16="http://schemas.microsoft.com/office/drawing/2014/main" id="{DCB15866-8956-5C00-A316-49DE469283B9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104052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Gerader Verbinder 227">
              <a:extLst>
                <a:ext uri="{FF2B5EF4-FFF2-40B4-BE49-F238E27FC236}">
                  <a16:creationId xmlns:a16="http://schemas.microsoft.com/office/drawing/2014/main" id="{89D8460C-B59A-FB52-5CC0-75A0994FAEF4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13128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Gerader Verbinder 228">
              <a:extLst>
                <a:ext uri="{FF2B5EF4-FFF2-40B4-BE49-F238E27FC236}">
                  <a16:creationId xmlns:a16="http://schemas.microsoft.com/office/drawing/2014/main" id="{5ACDF7D0-92B1-DE8C-12EE-2D7DE33C2B08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151275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Gerader Verbinder 229">
              <a:extLst>
                <a:ext uri="{FF2B5EF4-FFF2-40B4-BE49-F238E27FC236}">
                  <a16:creationId xmlns:a16="http://schemas.microsoft.com/office/drawing/2014/main" id="{0E8D1D4C-C010-C4DE-46A4-2808CFA59EBC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173000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Gerader Verbinder 230">
              <a:extLst>
                <a:ext uri="{FF2B5EF4-FFF2-40B4-BE49-F238E27FC236}">
                  <a16:creationId xmlns:a16="http://schemas.microsoft.com/office/drawing/2014/main" id="{7A37B54D-3932-0F50-CCD6-09B1C337AE2B}"/>
                </a:ext>
              </a:extLst>
            </p:cNvPr>
            <p:cNvCxnSpPr>
              <a:cxnSpLocks/>
              <a:stCxn id="212" idx="6"/>
            </p:cNvCxnSpPr>
            <p:nvPr/>
          </p:nvCxnSpPr>
          <p:spPr>
            <a:xfrm>
              <a:off x="1715192" y="2807640"/>
              <a:ext cx="1233749" cy="199158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Gerader Verbinder 231">
              <a:extLst>
                <a:ext uri="{FF2B5EF4-FFF2-40B4-BE49-F238E27FC236}">
                  <a16:creationId xmlns:a16="http://schemas.microsoft.com/office/drawing/2014/main" id="{4823E720-BCAB-7397-CD16-482C8CE83134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 flipV="1">
              <a:off x="6571291" y="1726591"/>
              <a:ext cx="1181100" cy="143016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Gerader Verbinder 232">
              <a:extLst>
                <a:ext uri="{FF2B5EF4-FFF2-40B4-BE49-F238E27FC236}">
                  <a16:creationId xmlns:a16="http://schemas.microsoft.com/office/drawing/2014/main" id="{19927B45-FF27-0BB2-D517-404A882C3B24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 flipV="1">
              <a:off x="6571291" y="1885121"/>
              <a:ext cx="1181100" cy="127163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Gerader Verbinder 233">
              <a:extLst>
                <a:ext uri="{FF2B5EF4-FFF2-40B4-BE49-F238E27FC236}">
                  <a16:creationId xmlns:a16="http://schemas.microsoft.com/office/drawing/2014/main" id="{9816B5F6-DE44-9BDF-04B1-E5C537FD1259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 flipV="1">
              <a:off x="6571291" y="2070772"/>
              <a:ext cx="1181100" cy="108598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Gerader Verbinder 234">
              <a:extLst>
                <a:ext uri="{FF2B5EF4-FFF2-40B4-BE49-F238E27FC236}">
                  <a16:creationId xmlns:a16="http://schemas.microsoft.com/office/drawing/2014/main" id="{0BFF8C70-657B-1FEC-0B6F-93E1DF363006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 flipV="1">
              <a:off x="6571291" y="2251805"/>
              <a:ext cx="1181100" cy="90495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Gerader Verbinder 235">
              <a:extLst>
                <a:ext uri="{FF2B5EF4-FFF2-40B4-BE49-F238E27FC236}">
                  <a16:creationId xmlns:a16="http://schemas.microsoft.com/office/drawing/2014/main" id="{46A85793-E286-BC44-EAD0-987BE1DB485A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 flipV="1">
              <a:off x="6571291" y="2445734"/>
              <a:ext cx="1181100" cy="71102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Gerader Verbinder 236">
              <a:extLst>
                <a:ext uri="{FF2B5EF4-FFF2-40B4-BE49-F238E27FC236}">
                  <a16:creationId xmlns:a16="http://schemas.microsoft.com/office/drawing/2014/main" id="{06615D5A-0C73-CC58-224C-56936B5B724F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 flipV="1">
              <a:off x="6571291" y="2667845"/>
              <a:ext cx="1181100" cy="48891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Gerader Verbinder 237">
              <a:extLst>
                <a:ext uri="{FF2B5EF4-FFF2-40B4-BE49-F238E27FC236}">
                  <a16:creationId xmlns:a16="http://schemas.microsoft.com/office/drawing/2014/main" id="{D014E656-39D6-592C-DAE9-13338B8645A8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 flipV="1">
              <a:off x="6571291" y="2820696"/>
              <a:ext cx="1181100" cy="33606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Gerader Verbinder 238">
              <a:extLst>
                <a:ext uri="{FF2B5EF4-FFF2-40B4-BE49-F238E27FC236}">
                  <a16:creationId xmlns:a16="http://schemas.microsoft.com/office/drawing/2014/main" id="{C13EAA0C-E1E7-D432-AEFF-21D45AD68323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 flipV="1">
              <a:off x="6571291" y="3001729"/>
              <a:ext cx="1181100" cy="15502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Gerader Verbinder 239">
              <a:extLst>
                <a:ext uri="{FF2B5EF4-FFF2-40B4-BE49-F238E27FC236}">
                  <a16:creationId xmlns:a16="http://schemas.microsoft.com/office/drawing/2014/main" id="{04056C8C-4EF3-6060-AE0A-81535AD5ACCE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>
              <a:off x="6571291" y="3156757"/>
              <a:ext cx="1181100" cy="1305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Gerader Verbinder 240">
              <a:extLst>
                <a:ext uri="{FF2B5EF4-FFF2-40B4-BE49-F238E27FC236}">
                  <a16:creationId xmlns:a16="http://schemas.microsoft.com/office/drawing/2014/main" id="{0A4A11D9-1F97-BC35-6396-0D61FE884B7A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>
              <a:off x="6571291" y="3156757"/>
              <a:ext cx="1181100" cy="23819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Gerader Verbinder 241">
              <a:extLst>
                <a:ext uri="{FF2B5EF4-FFF2-40B4-BE49-F238E27FC236}">
                  <a16:creationId xmlns:a16="http://schemas.microsoft.com/office/drawing/2014/main" id="{7BFF0BDB-5636-C572-6713-7A194A3A3282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>
              <a:off x="6571291" y="3156757"/>
              <a:ext cx="1181100" cy="47730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Gerader Verbinder 242">
              <a:extLst>
                <a:ext uri="{FF2B5EF4-FFF2-40B4-BE49-F238E27FC236}">
                  <a16:creationId xmlns:a16="http://schemas.microsoft.com/office/drawing/2014/main" id="{6A405582-6B0C-D32D-7EAA-2DFA6A3CE939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>
              <a:off x="6571291" y="3156757"/>
              <a:ext cx="1181100" cy="704460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Gerader Verbinder 243">
              <a:extLst>
                <a:ext uri="{FF2B5EF4-FFF2-40B4-BE49-F238E27FC236}">
                  <a16:creationId xmlns:a16="http://schemas.microsoft.com/office/drawing/2014/main" id="{5CE2FF0D-241E-4F02-32F9-A17E103F91C1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>
              <a:off x="6571291" y="3156757"/>
              <a:ext cx="1181100" cy="97680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Gerader Verbinder 244">
              <a:extLst>
                <a:ext uri="{FF2B5EF4-FFF2-40B4-BE49-F238E27FC236}">
                  <a16:creationId xmlns:a16="http://schemas.microsoft.com/office/drawing/2014/main" id="{056C4C54-1D25-2715-E518-6FC3BC88D86A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>
              <a:off x="6571291" y="3156757"/>
              <a:ext cx="1181100" cy="117669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Gerader Verbinder 245">
              <a:extLst>
                <a:ext uri="{FF2B5EF4-FFF2-40B4-BE49-F238E27FC236}">
                  <a16:creationId xmlns:a16="http://schemas.microsoft.com/office/drawing/2014/main" id="{F4A25A5D-A70A-F0E0-75AE-69CFEED88DE5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>
              <a:off x="6571291" y="3156757"/>
              <a:ext cx="1181100" cy="139394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Gerader Verbinder 246">
              <a:extLst>
                <a:ext uri="{FF2B5EF4-FFF2-40B4-BE49-F238E27FC236}">
                  <a16:creationId xmlns:a16="http://schemas.microsoft.com/office/drawing/2014/main" id="{ACBD64E0-BD58-ED0D-EF54-8FDB4F830AE6}"/>
                </a:ext>
              </a:extLst>
            </p:cNvPr>
            <p:cNvCxnSpPr>
              <a:cxnSpLocks/>
              <a:stCxn id="214" idx="2"/>
            </p:cNvCxnSpPr>
            <p:nvPr/>
          </p:nvCxnSpPr>
          <p:spPr>
            <a:xfrm flipH="1">
              <a:off x="6571291" y="3156757"/>
              <a:ext cx="1181100" cy="1655519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8" name="Gerader Verbinder 247">
              <a:extLst>
                <a:ext uri="{FF2B5EF4-FFF2-40B4-BE49-F238E27FC236}">
                  <a16:creationId xmlns:a16="http://schemas.microsoft.com/office/drawing/2014/main" id="{556BADFA-41C6-D2D0-C662-FD38AE3CAABE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91" y="3527980"/>
              <a:ext cx="1233750" cy="128429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Gerader Verbinder 248">
              <a:extLst>
                <a:ext uri="{FF2B5EF4-FFF2-40B4-BE49-F238E27FC236}">
                  <a16:creationId xmlns:a16="http://schemas.microsoft.com/office/drawing/2014/main" id="{1E326B3C-A7A5-382F-B3BF-D2833C65D8C1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91" y="3527980"/>
              <a:ext cx="1233749" cy="98656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Gerader Verbinder 249">
              <a:extLst>
                <a:ext uri="{FF2B5EF4-FFF2-40B4-BE49-F238E27FC236}">
                  <a16:creationId xmlns:a16="http://schemas.microsoft.com/office/drawing/2014/main" id="{69A52D90-B81F-EB7C-369F-2CCEE9674466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91" y="3527980"/>
              <a:ext cx="1233749" cy="77935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Gerader Verbinder 250">
              <a:extLst>
                <a:ext uri="{FF2B5EF4-FFF2-40B4-BE49-F238E27FC236}">
                  <a16:creationId xmlns:a16="http://schemas.microsoft.com/office/drawing/2014/main" id="{A181956B-6B16-B774-6703-11E353F33E91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91" y="3527980"/>
              <a:ext cx="1233749" cy="59847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Gerader Verbinder 251">
              <a:extLst>
                <a:ext uri="{FF2B5EF4-FFF2-40B4-BE49-F238E27FC236}">
                  <a16:creationId xmlns:a16="http://schemas.microsoft.com/office/drawing/2014/main" id="{333B0542-8FF8-3B5B-E746-67A001DE87C8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91" y="3527980"/>
              <a:ext cx="1233749" cy="33003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Gerader Verbinder 252">
              <a:extLst>
                <a:ext uri="{FF2B5EF4-FFF2-40B4-BE49-F238E27FC236}">
                  <a16:creationId xmlns:a16="http://schemas.microsoft.com/office/drawing/2014/main" id="{2690D822-8624-1CE2-C1F4-06BEC599E85C}"/>
                </a:ext>
              </a:extLst>
            </p:cNvPr>
            <p:cNvCxnSpPr>
              <a:cxnSpLocks/>
            </p:cNvCxnSpPr>
            <p:nvPr/>
          </p:nvCxnSpPr>
          <p:spPr>
            <a:xfrm>
              <a:off x="1715191" y="3527980"/>
              <a:ext cx="1207426" cy="11001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Gerader Verbinder 253">
              <a:extLst>
                <a:ext uri="{FF2B5EF4-FFF2-40B4-BE49-F238E27FC236}">
                  <a16:creationId xmlns:a16="http://schemas.microsoft.com/office/drawing/2014/main" id="{6D1334BA-7AF8-A192-AF36-A2C212135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3394956"/>
              <a:ext cx="1233749" cy="1330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Gerader Verbinder 254">
              <a:extLst>
                <a:ext uri="{FF2B5EF4-FFF2-40B4-BE49-F238E27FC236}">
                  <a16:creationId xmlns:a16="http://schemas.microsoft.com/office/drawing/2014/main" id="{C7130D78-59BF-DBDC-3C38-34132CF8C0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2822618"/>
              <a:ext cx="1233749" cy="70536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6" name="Gerader Verbinder 255">
              <a:extLst>
                <a:ext uri="{FF2B5EF4-FFF2-40B4-BE49-F238E27FC236}">
                  <a16:creationId xmlns:a16="http://schemas.microsoft.com/office/drawing/2014/main" id="{335C9695-76D1-7E5F-A76D-7FDBB53E6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3178863"/>
              <a:ext cx="1233749" cy="34911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Gerader Verbinder 256">
              <a:extLst>
                <a:ext uri="{FF2B5EF4-FFF2-40B4-BE49-F238E27FC236}">
                  <a16:creationId xmlns:a16="http://schemas.microsoft.com/office/drawing/2014/main" id="{907FE546-8637-5348-DB74-E112EBB45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2984775"/>
              <a:ext cx="1233749" cy="543205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8" name="Gerader Verbinder 257">
              <a:extLst>
                <a:ext uri="{FF2B5EF4-FFF2-40B4-BE49-F238E27FC236}">
                  <a16:creationId xmlns:a16="http://schemas.microsoft.com/office/drawing/2014/main" id="{4D35DD26-44EA-2D98-4EB7-12025EEB2A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2662977"/>
              <a:ext cx="1233749" cy="86500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9" name="Gerader Verbinder 258">
              <a:extLst>
                <a:ext uri="{FF2B5EF4-FFF2-40B4-BE49-F238E27FC236}">
                  <a16:creationId xmlns:a16="http://schemas.microsoft.com/office/drawing/2014/main" id="{8439E57D-2BBB-4231-A3F0-0C0EF7252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2432677"/>
              <a:ext cx="1233749" cy="109530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0" name="Gerader Verbinder 259">
              <a:extLst>
                <a:ext uri="{FF2B5EF4-FFF2-40B4-BE49-F238E27FC236}">
                  <a16:creationId xmlns:a16="http://schemas.microsoft.com/office/drawing/2014/main" id="{9A8E1D46-4C31-5919-951E-9290855C2E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2247432"/>
              <a:ext cx="1207426" cy="128054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1" name="Gerader Verbinder 260">
              <a:extLst>
                <a:ext uri="{FF2B5EF4-FFF2-40B4-BE49-F238E27FC236}">
                  <a16:creationId xmlns:a16="http://schemas.microsoft.com/office/drawing/2014/main" id="{3FCE2B54-0355-DD29-796D-921C05A34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2051264"/>
              <a:ext cx="1233749" cy="147671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Gerader Verbinder 261">
              <a:extLst>
                <a:ext uri="{FF2B5EF4-FFF2-40B4-BE49-F238E27FC236}">
                  <a16:creationId xmlns:a16="http://schemas.microsoft.com/office/drawing/2014/main" id="{2A416CDF-75AE-9C23-1712-0A791DC9CC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1888712"/>
              <a:ext cx="1233749" cy="1639268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3" name="Gerader Verbinder 262">
              <a:extLst>
                <a:ext uri="{FF2B5EF4-FFF2-40B4-BE49-F238E27FC236}">
                  <a16:creationId xmlns:a16="http://schemas.microsoft.com/office/drawing/2014/main" id="{06A1FEFD-5167-2E9B-7C68-72E2F4DD0C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5191" y="1739847"/>
              <a:ext cx="1233749" cy="178813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DFEE06BC-23D1-D1ED-0CD3-E1CAF474AB60}"/>
                  </a:ext>
                </a:extLst>
              </p:cNvPr>
              <p:cNvSpPr txBox="1"/>
              <p:nvPr/>
            </p:nvSpPr>
            <p:spPr>
              <a:xfrm>
                <a:off x="-1543931" y="3986566"/>
                <a:ext cx="4572000" cy="3084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DFEE06BC-23D1-D1ED-0CD3-E1CAF474A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43931" y="3986566"/>
                <a:ext cx="4572000" cy="3084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C4119266-105C-CFA9-1C41-E974B2C23E04}"/>
                  </a:ext>
                </a:extLst>
              </p:cNvPr>
              <p:cNvSpPr txBox="1"/>
              <p:nvPr/>
            </p:nvSpPr>
            <p:spPr>
              <a:xfrm>
                <a:off x="-1518293" y="3294698"/>
                <a:ext cx="4572000" cy="5245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C4119266-105C-CFA9-1C41-E974B2C23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518293" y="3294698"/>
                <a:ext cx="4572000" cy="52450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feld 265">
                <a:extLst>
                  <a:ext uri="{FF2B5EF4-FFF2-40B4-BE49-F238E27FC236}">
                    <a16:creationId xmlns:a16="http://schemas.microsoft.com/office/drawing/2014/main" id="{112A4EE9-BD82-638C-0444-158C133D519B}"/>
                  </a:ext>
                </a:extLst>
              </p:cNvPr>
              <p:cNvSpPr txBox="1"/>
              <p:nvPr/>
            </p:nvSpPr>
            <p:spPr>
              <a:xfrm>
                <a:off x="3357079" y="3605114"/>
                <a:ext cx="84222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de-DE" sz="1400" b="0" i="1" dirty="0">
                  <a:solidFill>
                    <a:srgbClr val="7030A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de-DE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𝐹𝐼𝑁𝑁</m:t>
                          </m:r>
                        </m:sub>
                      </m:sSub>
                      <m:d>
                        <m:dPr>
                          <m:ctrlPr>
                            <a:rPr lang="de-DE" sz="14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66" name="Textfeld 265">
                <a:extLst>
                  <a:ext uri="{FF2B5EF4-FFF2-40B4-BE49-F238E27FC236}">
                    <a16:creationId xmlns:a16="http://schemas.microsoft.com/office/drawing/2014/main" id="{112A4EE9-BD82-638C-0444-158C133D5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079" y="3605114"/>
                <a:ext cx="842224" cy="523220"/>
              </a:xfrm>
              <a:prstGeom prst="rect">
                <a:avLst/>
              </a:prstGeom>
              <a:blipFill>
                <a:blip r:embed="rId7"/>
                <a:stretch>
                  <a:fillRect r="-724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863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7F78D-8299-A2F5-B483-824F0AA8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D61B3-C5FF-9633-71F5-E7F27288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06" y="5421618"/>
            <a:ext cx="6048000" cy="126000"/>
          </a:xfrm>
        </p:spPr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63959-9AA4-04B0-332C-F4241F63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B7A1427-97C0-6FF5-DF0F-34A04A92D46D}"/>
              </a:ext>
            </a:extLst>
          </p:cNvPr>
          <p:cNvGrpSpPr/>
          <p:nvPr/>
        </p:nvGrpSpPr>
        <p:grpSpPr>
          <a:xfrm rot="19669852">
            <a:off x="747721" y="1927018"/>
            <a:ext cx="745355" cy="193797"/>
            <a:chOff x="3697401" y="2105374"/>
            <a:chExt cx="745355" cy="19379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767637B-1C4B-ABD6-108C-940A8E656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904" r="69968" b="65218"/>
            <a:stretch/>
          </p:blipFill>
          <p:spPr>
            <a:xfrm>
              <a:off x="3697401" y="2109730"/>
              <a:ext cx="427842" cy="18944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B5EF229-F90C-C96F-1F5E-91A625FCD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72" t="23904" b="65218"/>
            <a:stretch/>
          </p:blipFill>
          <p:spPr>
            <a:xfrm>
              <a:off x="4116507" y="2105374"/>
              <a:ext cx="326249" cy="193432"/>
            </a:xfrm>
            <a:prstGeom prst="rect">
              <a:avLst/>
            </a:prstGeom>
          </p:spPr>
        </p:pic>
      </p:grpSp>
      <p:pic>
        <p:nvPicPr>
          <p:cNvPr id="14" name="Grafik 1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C34123-AE15-77D0-BEF2-2B21A83DB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759" l="10000" r="92500">
                        <a14:foregroundMark x1="92500" y1="72892" x2="92500" y2="72892"/>
                        <a14:backgroundMark x1="69643" y1="16265" x2="69643" y2="16265"/>
                        <a14:backgroundMark x1="35357" y1="69880" x2="51071" y2="87349"/>
                        <a14:backgroundMark x1="40000" y1="81325" x2="7500" y2="74096"/>
                        <a14:backgroundMark x1="14286" y1="64458" x2="41429" y2="82530"/>
                        <a14:backgroundMark x1="40000" y1="76506" x2="27500" y2="66867"/>
                        <a14:backgroundMark x1="45357" y1="68072" x2="45357" y2="68072"/>
                        <a14:backgroundMark x1="37500" y1="40964" x2="37500" y2="40964"/>
                        <a14:backgroundMark x1="56071" y1="54217" x2="42143" y2="42771"/>
                        <a14:backgroundMark x1="75000" y1="66265" x2="31071" y2="35542"/>
                        <a14:backgroundMark x1="13929" y1="29518" x2="13929" y2="29518"/>
                        <a14:backgroundMark x1="22500" y1="19277" x2="22500" y2="19277"/>
                        <a14:backgroundMark x1="18571" y1="6627" x2="18571" y2="6627"/>
                        <a14:backgroundMark x1="18929" y1="10843" x2="23929" y2="14458"/>
                        <a14:backgroundMark x1="92500" y1="65663" x2="88929" y2="53614"/>
                        <a14:backgroundMark x1="88214" y1="52410" x2="68571" y2="42169"/>
                        <a14:backgroundMark x1="74643" y1="83133" x2="26429" y2="62651"/>
                        <a14:backgroundMark x1="40000" y1="64458" x2="24643" y2="60843"/>
                        <a14:backgroundMark x1="75000" y1="45783" x2="25000" y2="14458"/>
                        <a14:backgroundMark x1="88214" y1="74096" x2="88214" y2="74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22" y="1872825"/>
            <a:ext cx="775862" cy="459975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BB03A1E-8293-973B-3D4B-A7193D68B6BF}"/>
              </a:ext>
            </a:extLst>
          </p:cNvPr>
          <p:cNvGrpSpPr/>
          <p:nvPr/>
        </p:nvGrpSpPr>
        <p:grpSpPr>
          <a:xfrm>
            <a:off x="2583967" y="3109703"/>
            <a:ext cx="621240" cy="1277233"/>
            <a:chOff x="1259432" y="1842769"/>
            <a:chExt cx="1141596" cy="2571547"/>
          </a:xfrm>
        </p:grpSpPr>
        <p:pic>
          <p:nvPicPr>
            <p:cNvPr id="10" name="Grafik 9" descr="Ein Bild, das ClipArt enthält.">
              <a:extLst>
                <a:ext uri="{FF2B5EF4-FFF2-40B4-BE49-F238E27FC236}">
                  <a16:creationId xmlns:a16="http://schemas.microsoft.com/office/drawing/2014/main" id="{A432A896-E227-5355-42DA-2AB813706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803" r="28545"/>
            <a:stretch/>
          </p:blipFill>
          <p:spPr>
            <a:xfrm>
              <a:off x="1259432" y="1842769"/>
              <a:ext cx="1056483" cy="257154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97278FD-E2EA-CF55-914A-48F572A16D86}"/>
                </a:ext>
              </a:extLst>
            </p:cNvPr>
            <p:cNvSpPr txBox="1"/>
            <p:nvPr/>
          </p:nvSpPr>
          <p:spPr>
            <a:xfrm>
              <a:off x="1564907" y="3109882"/>
              <a:ext cx="836121" cy="4009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>
                  <a:solidFill>
                    <a:schemeClr val="bg1"/>
                  </a:solidFill>
                </a:rPr>
                <a:t>FINN</a:t>
              </a:r>
            </a:p>
          </p:txBody>
        </p:sp>
      </p:grp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BAC052-5CCF-CDFC-E599-E15532520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50" t="63064" r="45500"/>
          <a:stretch/>
        </p:blipFill>
        <p:spPr>
          <a:xfrm>
            <a:off x="1112027" y="3773786"/>
            <a:ext cx="405116" cy="34582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83B48E5-4B05-2A13-3015-FBA0695729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0" r="50000" b="60819"/>
          <a:stretch/>
        </p:blipFill>
        <p:spPr>
          <a:xfrm rot="256283">
            <a:off x="1438231" y="4206339"/>
            <a:ext cx="246305" cy="249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A025FCB-F722-DBBA-6D17-E2AD076463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00" t="16000" r="12500" b="71222"/>
          <a:stretch/>
        </p:blipFill>
        <p:spPr>
          <a:xfrm>
            <a:off x="831644" y="4047038"/>
            <a:ext cx="268956" cy="8926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2977210-F215-07EA-B8C1-6613E7F0FC22}"/>
              </a:ext>
            </a:extLst>
          </p:cNvPr>
          <p:cNvSpPr txBox="1"/>
          <p:nvPr/>
        </p:nvSpPr>
        <p:spPr>
          <a:xfrm>
            <a:off x="563337" y="2329283"/>
            <a:ext cx="1379983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Experimental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6EB661-C06C-8AD4-B27D-58CC0C52C8CE}"/>
              </a:ext>
            </a:extLst>
          </p:cNvPr>
          <p:cNvSpPr txBox="1"/>
          <p:nvPr/>
        </p:nvSpPr>
        <p:spPr>
          <a:xfrm>
            <a:off x="601146" y="3507864"/>
            <a:ext cx="1304365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Model </a:t>
            </a:r>
            <a:r>
              <a:rPr lang="de-DE" sz="1400" dirty="0" err="1"/>
              <a:t>equations</a:t>
            </a:r>
            <a:endParaRPr lang="de-DE" sz="1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1820F-0463-C5F9-3063-A99D0BFB1B18}"/>
              </a:ext>
            </a:extLst>
          </p:cNvPr>
          <p:cNvGrpSpPr/>
          <p:nvPr/>
        </p:nvGrpSpPr>
        <p:grpSpPr>
          <a:xfrm>
            <a:off x="5748201" y="3200830"/>
            <a:ext cx="990981" cy="1263382"/>
            <a:chOff x="3060242" y="101741"/>
            <a:chExt cx="2092701" cy="2596863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9FA5E88-6E02-5F34-15C1-33A3B6F22130}"/>
                </a:ext>
              </a:extLst>
            </p:cNvPr>
            <p:cNvGrpSpPr/>
            <p:nvPr/>
          </p:nvGrpSpPr>
          <p:grpSpPr>
            <a:xfrm>
              <a:off x="3060242" y="101741"/>
              <a:ext cx="2092701" cy="2596863"/>
              <a:chOff x="3009900" y="373708"/>
              <a:chExt cx="3245875" cy="3817292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FCDD49B-7133-D0A3-9BF5-35D7C99F1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2"/>
              <a:stretch/>
            </p:blipFill>
            <p:spPr>
              <a:xfrm>
                <a:off x="3074987" y="373708"/>
                <a:ext cx="3180788" cy="371028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FB151C7-AC24-3F3A-50E8-207E9EE75F09}"/>
                  </a:ext>
                </a:extLst>
              </p:cNvPr>
              <p:cNvSpPr/>
              <p:nvPr/>
            </p:nvSpPr>
            <p:spPr>
              <a:xfrm>
                <a:off x="3009900" y="2943225"/>
                <a:ext cx="304800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</p:grp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8D7FF3F-C318-5E6B-C6D9-589E85A3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05633">
              <a:off x="4549452" y="532549"/>
              <a:ext cx="481584" cy="40843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44E7E56-9D97-C3EC-3C06-64D95BEB5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50" r="50000" b="60819"/>
            <a:stretch/>
          </p:blipFill>
          <p:spPr>
            <a:xfrm>
              <a:off x="3418526" y="984049"/>
              <a:ext cx="219854" cy="222301"/>
            </a:xfrm>
            <a:prstGeom prst="rect">
              <a:avLst/>
            </a:prstGeom>
          </p:spPr>
        </p:pic>
        <p:pic>
          <p:nvPicPr>
            <p:cNvPr id="39" name="Grafik 38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537FFF3C-4FC2-B80B-514A-56C92EE3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17391" y1="46575" x2="17391" y2="46575"/>
                          <a14:foregroundMark x1="40870" y1="61644" x2="40870" y2="61644"/>
                          <a14:foregroundMark x1="66522" y1="33562" x2="66522" y2="33562"/>
                          <a14:foregroundMark x1="75652" y1="84247" x2="75652" y2="84247"/>
                          <a14:foregroundMark x1="21739" y1="78082" x2="21739" y2="780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636011">
              <a:off x="3233065" y="551352"/>
              <a:ext cx="584177" cy="370826"/>
            </a:xfrm>
            <a:prstGeom prst="rect">
              <a:avLst/>
            </a:prstGeom>
          </p:spPr>
        </p:pic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41711647-F96A-1B65-14BF-300E7E561E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63" t="9755"/>
          <a:stretch/>
        </p:blipFill>
        <p:spPr>
          <a:xfrm>
            <a:off x="7389053" y="3545479"/>
            <a:ext cx="1005088" cy="957213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2962053-F1D9-E9E0-35BD-F218094B1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6815">
            <a:off x="922374" y="4230469"/>
            <a:ext cx="492979" cy="312935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B2D1759-ADEC-A4A7-FA1D-553A7A334F92}"/>
              </a:ext>
            </a:extLst>
          </p:cNvPr>
          <p:cNvSpPr/>
          <p:nvPr/>
        </p:nvSpPr>
        <p:spPr>
          <a:xfrm>
            <a:off x="2732324" y="224291"/>
            <a:ext cx="3679352" cy="67946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a contaminant transport solver for PFAS with FINN</a:t>
            </a:r>
            <a:endParaRPr lang="de-DE" sz="160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3BF2FF7-0454-F412-342E-73B11A42BAF6}"/>
              </a:ext>
            </a:extLst>
          </p:cNvPr>
          <p:cNvSpPr/>
          <p:nvPr/>
        </p:nvSpPr>
        <p:spPr>
          <a:xfrm>
            <a:off x="405306" y="1110115"/>
            <a:ext cx="1696045" cy="3494771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F724DC9-98E3-ED5D-8A92-2E103FEB132D}"/>
              </a:ext>
            </a:extLst>
          </p:cNvPr>
          <p:cNvSpPr txBox="1"/>
          <p:nvPr/>
        </p:nvSpPr>
        <p:spPr>
          <a:xfrm>
            <a:off x="719450" y="1172364"/>
            <a:ext cx="1067756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I. BASICS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9361F3F-8927-3820-FD7E-638A53D35299}"/>
              </a:ext>
            </a:extLst>
          </p:cNvPr>
          <p:cNvSpPr/>
          <p:nvPr/>
        </p:nvSpPr>
        <p:spPr>
          <a:xfrm>
            <a:off x="2196340" y="1110115"/>
            <a:ext cx="4751320" cy="3494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5ED0DE5-244A-4E0F-2F0A-8E1582B5D283}"/>
              </a:ext>
            </a:extLst>
          </p:cNvPr>
          <p:cNvSpPr txBox="1"/>
          <p:nvPr/>
        </p:nvSpPr>
        <p:spPr>
          <a:xfrm>
            <a:off x="4009336" y="1172364"/>
            <a:ext cx="138730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II. METHODS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D966A8-9F78-DC2A-0AE1-4136C908E03C}"/>
              </a:ext>
            </a:extLst>
          </p:cNvPr>
          <p:cNvSpPr txBox="1"/>
          <p:nvPr/>
        </p:nvSpPr>
        <p:spPr>
          <a:xfrm>
            <a:off x="2394731" y="2065724"/>
            <a:ext cx="4046906" cy="1692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Implementation </a:t>
            </a:r>
            <a:r>
              <a:rPr lang="de-DE" sz="1400" dirty="0" err="1"/>
              <a:t>of</a:t>
            </a:r>
            <a:r>
              <a:rPr lang="de-DE" sz="1400" dirty="0"/>
              <a:t> a Finite </a:t>
            </a:r>
            <a:r>
              <a:rPr lang="de-DE" sz="1400" dirty="0" err="1"/>
              <a:t>Difference</a:t>
            </a:r>
            <a:r>
              <a:rPr lang="de-DE" sz="1400" dirty="0"/>
              <a:t> (FD) </a:t>
            </a:r>
            <a:r>
              <a:rPr lang="de-DE" sz="1400" dirty="0" err="1"/>
              <a:t>solver</a:t>
            </a: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r>
              <a:rPr lang="de-DE" sz="1400" dirty="0"/>
              <a:t>Embedding </a:t>
            </a:r>
            <a:r>
              <a:rPr lang="de-DE" sz="1400" dirty="0" err="1"/>
              <a:t>into</a:t>
            </a:r>
            <a:r>
              <a:rPr lang="de-DE" sz="1400" dirty="0"/>
              <a:t> Finite Volume </a:t>
            </a:r>
            <a:r>
              <a:rPr lang="de-DE" sz="1400" dirty="0" err="1"/>
              <a:t>Neural</a:t>
            </a:r>
            <a:r>
              <a:rPr lang="de-DE" sz="1400" dirty="0"/>
              <a:t> Network (FINN)</a:t>
            </a:r>
          </a:p>
          <a:p>
            <a:pPr algn="ctr">
              <a:buClr>
                <a:schemeClr val="accent1"/>
              </a:buClr>
            </a:pP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60A3F43-361B-151C-0CAA-564645CC90D8}"/>
              </a:ext>
            </a:extLst>
          </p:cNvPr>
          <p:cNvSpPr/>
          <p:nvPr/>
        </p:nvSpPr>
        <p:spPr>
          <a:xfrm>
            <a:off x="7043419" y="1110115"/>
            <a:ext cx="1696357" cy="34947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91556AF-0832-F177-4496-0D41F8B6A45D}"/>
              </a:ext>
            </a:extLst>
          </p:cNvPr>
          <p:cNvSpPr txBox="1"/>
          <p:nvPr/>
        </p:nvSpPr>
        <p:spPr>
          <a:xfrm>
            <a:off x="7336961" y="1172364"/>
            <a:ext cx="110927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III. RESULTS AND DISCUSSION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C99FB48-EB4C-FF07-13EE-FF24BD547786}"/>
              </a:ext>
            </a:extLst>
          </p:cNvPr>
          <p:cNvSpPr txBox="1"/>
          <p:nvPr/>
        </p:nvSpPr>
        <p:spPr>
          <a:xfrm>
            <a:off x="7239415" y="1683424"/>
            <a:ext cx="1304365" cy="18291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 err="1"/>
              <a:t>Application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FINN on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18A5267-EAE2-52AA-7302-5E0A133B110A}"/>
              </a:ext>
            </a:extLst>
          </p:cNvPr>
          <p:cNvSpPr/>
          <p:nvPr/>
        </p:nvSpPr>
        <p:spPr>
          <a:xfrm>
            <a:off x="2344154" y="2645092"/>
            <a:ext cx="4503269" cy="536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0D4C793-537E-2194-E542-88C2044DB97D}"/>
              </a:ext>
            </a:extLst>
          </p:cNvPr>
          <p:cNvSpPr/>
          <p:nvPr/>
        </p:nvSpPr>
        <p:spPr>
          <a:xfrm>
            <a:off x="6477429" y="211885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2EB4D38-E21A-2FD6-8A26-697ED1E143D0}"/>
              </a:ext>
            </a:extLst>
          </p:cNvPr>
          <p:cNvSpPr/>
          <p:nvPr/>
        </p:nvSpPr>
        <p:spPr>
          <a:xfrm>
            <a:off x="6477429" y="270810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B5DA23B-7052-F4F9-15E5-099C23D809A3}"/>
              </a:ext>
            </a:extLst>
          </p:cNvPr>
          <p:cNvSpPr/>
          <p:nvPr/>
        </p:nvSpPr>
        <p:spPr>
          <a:xfrm>
            <a:off x="7864315" y="295980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FD8BE21E-F3EE-B88E-452A-D1565196012F}"/>
              </a:ext>
            </a:extLst>
          </p:cNvPr>
          <p:cNvGrpSpPr/>
          <p:nvPr/>
        </p:nvGrpSpPr>
        <p:grpSpPr>
          <a:xfrm>
            <a:off x="6529537" y="2110285"/>
            <a:ext cx="182005" cy="136578"/>
            <a:chOff x="6411676" y="1635919"/>
            <a:chExt cx="182005" cy="136578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CBE367C-BC39-FDFF-2D17-527FC1443F2C}"/>
                </a:ext>
              </a:extLst>
            </p:cNvPr>
            <p:cNvCxnSpPr>
              <a:cxnSpLocks/>
            </p:cNvCxnSpPr>
            <p:nvPr/>
          </p:nvCxnSpPr>
          <p:spPr>
            <a:xfrm>
              <a:off x="6411676" y="1720483"/>
              <a:ext cx="59360" cy="5201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E1A9444-2BF3-29C8-DFF7-4D48CE857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274" y="1635919"/>
              <a:ext cx="127407" cy="136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18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30DF1AB-C5B8-FB9D-D86F-D1415B6F8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891C5DC-A495-527F-DCFC-09D54DBD0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234AB5A-D5EF-CE18-B279-25ECD8EB3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6052877E-4729-4C2B-2D72-F26D3635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Embedding </a:t>
            </a:r>
            <a:r>
              <a:rPr lang="de-DE" dirty="0" err="1"/>
              <a:t>into</a:t>
            </a:r>
            <a:r>
              <a:rPr lang="de-DE" dirty="0"/>
              <a:t> FINN: Loss </a:t>
            </a:r>
            <a:r>
              <a:rPr lang="de-DE" dirty="0" err="1"/>
              <a:t>calculation</a:t>
            </a:r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8E3790BE-B119-834B-7D29-4DD447DDD331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II. METHODS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11A4D13-675C-EC26-6482-7D511766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303" y="779814"/>
            <a:ext cx="3952532" cy="2292684"/>
          </a:xfrm>
          <a:prstGeom prst="rect">
            <a:avLst/>
          </a:prstGeom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D959A60C-B929-81C7-03BF-AB4BE8668519}"/>
              </a:ext>
            </a:extLst>
          </p:cNvPr>
          <p:cNvSpPr/>
          <p:nvPr/>
        </p:nvSpPr>
        <p:spPr>
          <a:xfrm>
            <a:off x="468313" y="707143"/>
            <a:ext cx="4876513" cy="2438027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90177AE9-4CE6-3EE2-81D5-2E1B45722746}"/>
              </a:ext>
            </a:extLst>
          </p:cNvPr>
          <p:cNvCxnSpPr>
            <a:cxnSpLocks/>
          </p:cNvCxnSpPr>
          <p:nvPr/>
        </p:nvCxnSpPr>
        <p:spPr>
          <a:xfrm flipV="1">
            <a:off x="5440136" y="2017599"/>
            <a:ext cx="504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2E743B0C-F52C-3AF2-E5AC-A20E03139EAE}"/>
              </a:ext>
            </a:extLst>
          </p:cNvPr>
          <p:cNvGrpSpPr/>
          <p:nvPr/>
        </p:nvGrpSpPr>
        <p:grpSpPr>
          <a:xfrm>
            <a:off x="5976693" y="1429513"/>
            <a:ext cx="540000" cy="975020"/>
            <a:chOff x="4684116" y="1393605"/>
            <a:chExt cx="540000" cy="975020"/>
          </a:xfrm>
        </p:grpSpPr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B74677ED-6EF5-749C-1664-5196CEA78F8D}"/>
                </a:ext>
              </a:extLst>
            </p:cNvPr>
            <p:cNvSpPr/>
            <p:nvPr/>
          </p:nvSpPr>
          <p:spPr>
            <a:xfrm>
              <a:off x="4684116" y="1938145"/>
              <a:ext cx="540000" cy="430480"/>
            </a:xfrm>
            <a:prstGeom prst="roundRect">
              <a:avLst>
                <a:gd name="adj" fmla="val 2291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E4DBEF4D-535C-73C7-A879-FBFDF2340B06}"/>
                    </a:ext>
                  </a:extLst>
                </p:cNvPr>
                <p:cNvSpPr txBox="1"/>
                <p:nvPr/>
              </p:nvSpPr>
              <p:spPr>
                <a:xfrm>
                  <a:off x="4750510" y="2002930"/>
                  <a:ext cx="407213" cy="3084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E4DBEF4D-535C-73C7-A879-FBFDF2340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510" y="2002930"/>
                  <a:ext cx="407213" cy="308418"/>
                </a:xfrm>
                <a:prstGeom prst="rect">
                  <a:avLst/>
                </a:prstGeom>
                <a:blipFill>
                  <a:blip r:embed="rId3"/>
                  <a:stretch>
                    <a:fillRect r="-28358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Rechteck: abgerundete Ecken 31">
              <a:extLst>
                <a:ext uri="{FF2B5EF4-FFF2-40B4-BE49-F238E27FC236}">
                  <a16:creationId xmlns:a16="http://schemas.microsoft.com/office/drawing/2014/main" id="{1D767759-170B-B0FA-BEC5-3EDA0BF7E2C3}"/>
                </a:ext>
              </a:extLst>
            </p:cNvPr>
            <p:cNvSpPr/>
            <p:nvPr/>
          </p:nvSpPr>
          <p:spPr>
            <a:xfrm>
              <a:off x="4684116" y="1393605"/>
              <a:ext cx="540000" cy="430480"/>
            </a:xfrm>
            <a:prstGeom prst="roundRect">
              <a:avLst>
                <a:gd name="adj" fmla="val 2291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7D9BF4B2-8307-9A91-64D6-801376EDD4DD}"/>
                    </a:ext>
                  </a:extLst>
                </p:cNvPr>
                <p:cNvSpPr txBox="1"/>
                <p:nvPr/>
              </p:nvSpPr>
              <p:spPr>
                <a:xfrm>
                  <a:off x="4750510" y="1458390"/>
                  <a:ext cx="407213" cy="308418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33" name="Textfeld 32">
                  <a:extLst>
                    <a:ext uri="{FF2B5EF4-FFF2-40B4-BE49-F238E27FC236}">
                      <a16:creationId xmlns:a16="http://schemas.microsoft.com/office/drawing/2014/main" id="{7D9BF4B2-8307-9A91-64D6-801376EDD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0510" y="1458390"/>
                  <a:ext cx="407213" cy="308418"/>
                </a:xfrm>
                <a:prstGeom prst="rect">
                  <a:avLst/>
                </a:prstGeom>
                <a:blipFill>
                  <a:blip r:embed="rId4"/>
                  <a:stretch>
                    <a:fillRect r="-17910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18903823-47C5-B32F-7300-C5FC2946B58B}"/>
                  </a:ext>
                </a:extLst>
              </p:cNvPr>
              <p:cNvSpPr txBox="1"/>
              <p:nvPr/>
            </p:nvSpPr>
            <p:spPr>
              <a:xfrm>
                <a:off x="7406009" y="2703291"/>
                <a:ext cx="1019801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18903823-47C5-B32F-7300-C5FC2946B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009" y="2703291"/>
                <a:ext cx="1019801" cy="30841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A60A099-6FD3-0CA6-6DB1-B9AC9A631073}"/>
                  </a:ext>
                </a:extLst>
              </p:cNvPr>
              <p:cNvSpPr txBox="1"/>
              <p:nvPr/>
            </p:nvSpPr>
            <p:spPr>
              <a:xfrm>
                <a:off x="6109480" y="4028458"/>
                <a:ext cx="407213" cy="308418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3A60A099-6FD3-0CA6-6DB1-B9AC9A631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480" y="4028458"/>
                <a:ext cx="407213" cy="30841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hteck: abgerundete Ecken 39">
            <a:extLst>
              <a:ext uri="{FF2B5EF4-FFF2-40B4-BE49-F238E27FC236}">
                <a16:creationId xmlns:a16="http://schemas.microsoft.com/office/drawing/2014/main" id="{5DB9BE9B-FB12-7769-739C-3D7E849CD8CE}"/>
              </a:ext>
            </a:extLst>
          </p:cNvPr>
          <p:cNvSpPr/>
          <p:nvPr/>
        </p:nvSpPr>
        <p:spPr>
          <a:xfrm>
            <a:off x="6051399" y="3983131"/>
            <a:ext cx="540000" cy="430480"/>
          </a:xfrm>
          <a:prstGeom prst="roundRect">
            <a:avLst>
              <a:gd name="adj" fmla="val 2291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>
              <a:solidFill>
                <a:schemeClr val="tx1"/>
              </a:solidFill>
            </a:endParaRPr>
          </a:p>
        </p:txBody>
      </p:sp>
      <p:cxnSp>
        <p:nvCxnSpPr>
          <p:cNvPr id="42" name="Verbinder: gewinkelt 41">
            <a:extLst>
              <a:ext uri="{FF2B5EF4-FFF2-40B4-BE49-F238E27FC236}">
                <a16:creationId xmlns:a16="http://schemas.microsoft.com/office/drawing/2014/main" id="{98E27900-60A8-9277-7B07-652282F08840}"/>
              </a:ext>
            </a:extLst>
          </p:cNvPr>
          <p:cNvCxnSpPr/>
          <p:nvPr/>
        </p:nvCxnSpPr>
        <p:spPr>
          <a:xfrm>
            <a:off x="6591399" y="2015526"/>
            <a:ext cx="1219146" cy="710049"/>
          </a:xfrm>
          <a:prstGeom prst="bentConnector3">
            <a:avLst>
              <a:gd name="adj1" fmla="val 99775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Verbinder: gewinkelt 43">
            <a:extLst>
              <a:ext uri="{FF2B5EF4-FFF2-40B4-BE49-F238E27FC236}">
                <a16:creationId xmlns:a16="http://schemas.microsoft.com/office/drawing/2014/main" id="{CC4CDDBF-3823-CC8E-8B21-37A65803B04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746465" y="3080854"/>
            <a:ext cx="1116000" cy="1152000"/>
          </a:xfrm>
          <a:prstGeom prst="bentConnector3">
            <a:avLst>
              <a:gd name="adj1" fmla="val 69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hteck: abgerundete Ecken 47">
            <a:extLst>
              <a:ext uri="{FF2B5EF4-FFF2-40B4-BE49-F238E27FC236}">
                <a16:creationId xmlns:a16="http://schemas.microsoft.com/office/drawing/2014/main" id="{7EFB33AD-2260-A58E-E4B9-90ADD5785957}"/>
              </a:ext>
            </a:extLst>
          </p:cNvPr>
          <p:cNvSpPr/>
          <p:nvPr/>
        </p:nvSpPr>
        <p:spPr>
          <a:xfrm>
            <a:off x="468312" y="3233140"/>
            <a:ext cx="4876514" cy="1946320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E7E073C4-E81B-2AB0-E2AB-F2ACD3297BE0}"/>
              </a:ext>
            </a:extLst>
          </p:cNvPr>
          <p:cNvCxnSpPr>
            <a:cxnSpLocks/>
          </p:cNvCxnSpPr>
          <p:nvPr/>
        </p:nvCxnSpPr>
        <p:spPr>
          <a:xfrm flipV="1">
            <a:off x="5400867" y="4201058"/>
            <a:ext cx="576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Verbinder: gewinkelt 50">
            <a:extLst>
              <a:ext uri="{FF2B5EF4-FFF2-40B4-BE49-F238E27FC236}">
                <a16:creationId xmlns:a16="http://schemas.microsoft.com/office/drawing/2014/main" id="{6821CB9A-81BC-4B09-277A-0C8152832616}"/>
              </a:ext>
            </a:extLst>
          </p:cNvPr>
          <p:cNvCxnSpPr/>
          <p:nvPr/>
        </p:nvCxnSpPr>
        <p:spPr>
          <a:xfrm rot="10800000">
            <a:off x="6583087" y="1839036"/>
            <a:ext cx="1344632" cy="804739"/>
          </a:xfrm>
          <a:prstGeom prst="bentConnector3">
            <a:avLst>
              <a:gd name="adj1" fmla="val -1312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D463463-699B-45AE-1109-B092814EE43F}"/>
              </a:ext>
            </a:extLst>
          </p:cNvPr>
          <p:cNvCxnSpPr>
            <a:cxnSpLocks/>
          </p:cNvCxnSpPr>
          <p:nvPr/>
        </p:nvCxnSpPr>
        <p:spPr>
          <a:xfrm flipH="1" flipV="1">
            <a:off x="5429486" y="1834713"/>
            <a:ext cx="50400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Pfeil: nach rechts 55">
            <a:extLst>
              <a:ext uri="{FF2B5EF4-FFF2-40B4-BE49-F238E27FC236}">
                <a16:creationId xmlns:a16="http://schemas.microsoft.com/office/drawing/2014/main" id="{AFB8BCCA-90DA-6C48-2CE8-2C04807CF48D}"/>
              </a:ext>
            </a:extLst>
          </p:cNvPr>
          <p:cNvSpPr/>
          <p:nvPr/>
        </p:nvSpPr>
        <p:spPr>
          <a:xfrm flipH="1">
            <a:off x="1565334" y="1486081"/>
            <a:ext cx="2682470" cy="880150"/>
          </a:xfrm>
          <a:prstGeom prst="rightArrow">
            <a:avLst/>
          </a:prstGeom>
          <a:solidFill>
            <a:schemeClr val="tx1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63" name="Grafik 62">
            <a:extLst>
              <a:ext uri="{FF2B5EF4-FFF2-40B4-BE49-F238E27FC236}">
                <a16:creationId xmlns:a16="http://schemas.microsoft.com/office/drawing/2014/main" id="{3CCC0627-81BE-75B8-3E78-C798A5BB0C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944" y="3341233"/>
            <a:ext cx="4707192" cy="171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7F78D-8299-A2F5-B483-824F0AA8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D61B3-C5FF-9633-71F5-E7F27288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06" y="5421618"/>
            <a:ext cx="6048000" cy="126000"/>
          </a:xfrm>
        </p:spPr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63959-9AA4-04B0-332C-F4241F63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B7A1427-97C0-6FF5-DF0F-34A04A92D46D}"/>
              </a:ext>
            </a:extLst>
          </p:cNvPr>
          <p:cNvGrpSpPr/>
          <p:nvPr/>
        </p:nvGrpSpPr>
        <p:grpSpPr>
          <a:xfrm rot="19669852">
            <a:off x="747721" y="1927018"/>
            <a:ext cx="745355" cy="193797"/>
            <a:chOff x="3697401" y="2105374"/>
            <a:chExt cx="745355" cy="19379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767637B-1C4B-ABD6-108C-940A8E656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904" r="69968" b="65218"/>
            <a:stretch/>
          </p:blipFill>
          <p:spPr>
            <a:xfrm>
              <a:off x="3697401" y="2109730"/>
              <a:ext cx="427842" cy="18944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B5EF229-F90C-C96F-1F5E-91A625FCD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72" t="23904" b="65218"/>
            <a:stretch/>
          </p:blipFill>
          <p:spPr>
            <a:xfrm>
              <a:off x="4116507" y="2105374"/>
              <a:ext cx="326249" cy="193432"/>
            </a:xfrm>
            <a:prstGeom prst="rect">
              <a:avLst/>
            </a:prstGeom>
          </p:spPr>
        </p:pic>
      </p:grpSp>
      <p:pic>
        <p:nvPicPr>
          <p:cNvPr id="14" name="Grafik 1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C34123-AE15-77D0-BEF2-2B21A83DB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759" l="10000" r="92500">
                        <a14:foregroundMark x1="92500" y1="72892" x2="92500" y2="72892"/>
                        <a14:backgroundMark x1="69643" y1="16265" x2="69643" y2="16265"/>
                        <a14:backgroundMark x1="35357" y1="69880" x2="51071" y2="87349"/>
                        <a14:backgroundMark x1="40000" y1="81325" x2="7500" y2="74096"/>
                        <a14:backgroundMark x1="14286" y1="64458" x2="41429" y2="82530"/>
                        <a14:backgroundMark x1="40000" y1="76506" x2="27500" y2="66867"/>
                        <a14:backgroundMark x1="45357" y1="68072" x2="45357" y2="68072"/>
                        <a14:backgroundMark x1="37500" y1="40964" x2="37500" y2="40964"/>
                        <a14:backgroundMark x1="56071" y1="54217" x2="42143" y2="42771"/>
                        <a14:backgroundMark x1="75000" y1="66265" x2="31071" y2="35542"/>
                        <a14:backgroundMark x1="13929" y1="29518" x2="13929" y2="29518"/>
                        <a14:backgroundMark x1="22500" y1="19277" x2="22500" y2="19277"/>
                        <a14:backgroundMark x1="18571" y1="6627" x2="18571" y2="6627"/>
                        <a14:backgroundMark x1="18929" y1="10843" x2="23929" y2="14458"/>
                        <a14:backgroundMark x1="92500" y1="65663" x2="88929" y2="53614"/>
                        <a14:backgroundMark x1="88214" y1="52410" x2="68571" y2="42169"/>
                        <a14:backgroundMark x1="74643" y1="83133" x2="26429" y2="62651"/>
                        <a14:backgroundMark x1="40000" y1="64458" x2="24643" y2="60843"/>
                        <a14:backgroundMark x1="75000" y1="45783" x2="25000" y2="14458"/>
                        <a14:backgroundMark x1="88214" y1="74096" x2="88214" y2="74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22" y="1872825"/>
            <a:ext cx="775862" cy="459975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BB03A1E-8293-973B-3D4B-A7193D68B6BF}"/>
              </a:ext>
            </a:extLst>
          </p:cNvPr>
          <p:cNvGrpSpPr/>
          <p:nvPr/>
        </p:nvGrpSpPr>
        <p:grpSpPr>
          <a:xfrm>
            <a:off x="2583967" y="3109703"/>
            <a:ext cx="621240" cy="1277233"/>
            <a:chOff x="1259432" y="1842769"/>
            <a:chExt cx="1141596" cy="2571547"/>
          </a:xfrm>
        </p:grpSpPr>
        <p:pic>
          <p:nvPicPr>
            <p:cNvPr id="10" name="Grafik 9" descr="Ein Bild, das ClipArt enthält.">
              <a:extLst>
                <a:ext uri="{FF2B5EF4-FFF2-40B4-BE49-F238E27FC236}">
                  <a16:creationId xmlns:a16="http://schemas.microsoft.com/office/drawing/2014/main" id="{A432A896-E227-5355-42DA-2AB813706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803" r="28545"/>
            <a:stretch/>
          </p:blipFill>
          <p:spPr>
            <a:xfrm>
              <a:off x="1259432" y="1842769"/>
              <a:ext cx="1056483" cy="257154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97278FD-E2EA-CF55-914A-48F572A16D86}"/>
                </a:ext>
              </a:extLst>
            </p:cNvPr>
            <p:cNvSpPr txBox="1"/>
            <p:nvPr/>
          </p:nvSpPr>
          <p:spPr>
            <a:xfrm>
              <a:off x="1564907" y="3109882"/>
              <a:ext cx="836121" cy="4009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>
                  <a:solidFill>
                    <a:schemeClr val="bg1"/>
                  </a:solidFill>
                </a:rPr>
                <a:t>FINN</a:t>
              </a:r>
            </a:p>
          </p:txBody>
        </p:sp>
      </p:grp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BAC052-5CCF-CDFC-E599-E15532520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50" t="63064" r="45500"/>
          <a:stretch/>
        </p:blipFill>
        <p:spPr>
          <a:xfrm>
            <a:off x="1112027" y="3773786"/>
            <a:ext cx="405116" cy="34582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83B48E5-4B05-2A13-3015-FBA0695729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0" r="50000" b="60819"/>
          <a:stretch/>
        </p:blipFill>
        <p:spPr>
          <a:xfrm rot="256283">
            <a:off x="1438231" y="4206339"/>
            <a:ext cx="246305" cy="249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A025FCB-F722-DBBA-6D17-E2AD076463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00" t="16000" r="12500" b="71222"/>
          <a:stretch/>
        </p:blipFill>
        <p:spPr>
          <a:xfrm>
            <a:off x="831644" y="4047038"/>
            <a:ext cx="268956" cy="8926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2977210-F215-07EA-B8C1-6613E7F0FC22}"/>
              </a:ext>
            </a:extLst>
          </p:cNvPr>
          <p:cNvSpPr txBox="1"/>
          <p:nvPr/>
        </p:nvSpPr>
        <p:spPr>
          <a:xfrm>
            <a:off x="563337" y="2329283"/>
            <a:ext cx="1379983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Experimental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6EB661-C06C-8AD4-B27D-58CC0C52C8CE}"/>
              </a:ext>
            </a:extLst>
          </p:cNvPr>
          <p:cNvSpPr txBox="1"/>
          <p:nvPr/>
        </p:nvSpPr>
        <p:spPr>
          <a:xfrm>
            <a:off x="601146" y="3507864"/>
            <a:ext cx="1304365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Model </a:t>
            </a:r>
            <a:r>
              <a:rPr lang="de-DE" sz="1400" dirty="0" err="1"/>
              <a:t>equations</a:t>
            </a:r>
            <a:endParaRPr lang="de-DE" sz="1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1820F-0463-C5F9-3063-A99D0BFB1B18}"/>
              </a:ext>
            </a:extLst>
          </p:cNvPr>
          <p:cNvGrpSpPr/>
          <p:nvPr/>
        </p:nvGrpSpPr>
        <p:grpSpPr>
          <a:xfrm>
            <a:off x="5748201" y="3200830"/>
            <a:ext cx="990981" cy="1263382"/>
            <a:chOff x="3060242" y="101741"/>
            <a:chExt cx="2092701" cy="2596863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9FA5E88-6E02-5F34-15C1-33A3B6F22130}"/>
                </a:ext>
              </a:extLst>
            </p:cNvPr>
            <p:cNvGrpSpPr/>
            <p:nvPr/>
          </p:nvGrpSpPr>
          <p:grpSpPr>
            <a:xfrm>
              <a:off x="3060242" y="101741"/>
              <a:ext cx="2092701" cy="2596863"/>
              <a:chOff x="3009900" y="373708"/>
              <a:chExt cx="3245875" cy="3817292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FCDD49B-7133-D0A3-9BF5-35D7C99F1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2"/>
              <a:stretch/>
            </p:blipFill>
            <p:spPr>
              <a:xfrm>
                <a:off x="3074987" y="373708"/>
                <a:ext cx="3180788" cy="371028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FB151C7-AC24-3F3A-50E8-207E9EE75F09}"/>
                  </a:ext>
                </a:extLst>
              </p:cNvPr>
              <p:cNvSpPr/>
              <p:nvPr/>
            </p:nvSpPr>
            <p:spPr>
              <a:xfrm>
                <a:off x="3009900" y="2943225"/>
                <a:ext cx="304800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</p:grp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8D7FF3F-C318-5E6B-C6D9-589E85A3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05633">
              <a:off x="4549452" y="532549"/>
              <a:ext cx="481584" cy="40843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44E7E56-9D97-C3EC-3C06-64D95BEB5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50" r="50000" b="60819"/>
            <a:stretch/>
          </p:blipFill>
          <p:spPr>
            <a:xfrm>
              <a:off x="3418526" y="984049"/>
              <a:ext cx="219854" cy="222301"/>
            </a:xfrm>
            <a:prstGeom prst="rect">
              <a:avLst/>
            </a:prstGeom>
          </p:spPr>
        </p:pic>
        <p:pic>
          <p:nvPicPr>
            <p:cNvPr id="39" name="Grafik 38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537FFF3C-4FC2-B80B-514A-56C92EE3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17391" y1="46575" x2="17391" y2="46575"/>
                          <a14:foregroundMark x1="40870" y1="61644" x2="40870" y2="61644"/>
                          <a14:foregroundMark x1="66522" y1="33562" x2="66522" y2="33562"/>
                          <a14:foregroundMark x1="75652" y1="84247" x2="75652" y2="84247"/>
                          <a14:foregroundMark x1="21739" y1="78082" x2="21739" y2="780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636011">
              <a:off x="3233065" y="551352"/>
              <a:ext cx="584177" cy="370826"/>
            </a:xfrm>
            <a:prstGeom prst="rect">
              <a:avLst/>
            </a:prstGeom>
          </p:spPr>
        </p:pic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41711647-F96A-1B65-14BF-300E7E561E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63" t="9755"/>
          <a:stretch/>
        </p:blipFill>
        <p:spPr>
          <a:xfrm>
            <a:off x="7389053" y="3545479"/>
            <a:ext cx="1005088" cy="957213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2962053-F1D9-E9E0-35BD-F218094B1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6815">
            <a:off x="922374" y="4230469"/>
            <a:ext cx="492979" cy="312935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B2D1759-ADEC-A4A7-FA1D-553A7A334F92}"/>
              </a:ext>
            </a:extLst>
          </p:cNvPr>
          <p:cNvSpPr/>
          <p:nvPr/>
        </p:nvSpPr>
        <p:spPr>
          <a:xfrm>
            <a:off x="2732324" y="224291"/>
            <a:ext cx="3679352" cy="67946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a contaminant transport solver for PFAS with FINN</a:t>
            </a:r>
            <a:endParaRPr lang="de-DE" sz="160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3BF2FF7-0454-F412-342E-73B11A42BAF6}"/>
              </a:ext>
            </a:extLst>
          </p:cNvPr>
          <p:cNvSpPr/>
          <p:nvPr/>
        </p:nvSpPr>
        <p:spPr>
          <a:xfrm>
            <a:off x="405306" y="1110115"/>
            <a:ext cx="1696045" cy="3494771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F724DC9-98E3-ED5D-8A92-2E103FEB132D}"/>
              </a:ext>
            </a:extLst>
          </p:cNvPr>
          <p:cNvSpPr txBox="1"/>
          <p:nvPr/>
        </p:nvSpPr>
        <p:spPr>
          <a:xfrm>
            <a:off x="719450" y="1172364"/>
            <a:ext cx="1067756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I. BASICS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9361F3F-8927-3820-FD7E-638A53D35299}"/>
              </a:ext>
            </a:extLst>
          </p:cNvPr>
          <p:cNvSpPr/>
          <p:nvPr/>
        </p:nvSpPr>
        <p:spPr>
          <a:xfrm>
            <a:off x="2196340" y="1110115"/>
            <a:ext cx="4751320" cy="3494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5ED0DE5-244A-4E0F-2F0A-8E1582B5D283}"/>
              </a:ext>
            </a:extLst>
          </p:cNvPr>
          <p:cNvSpPr txBox="1"/>
          <p:nvPr/>
        </p:nvSpPr>
        <p:spPr>
          <a:xfrm>
            <a:off x="4009336" y="1172364"/>
            <a:ext cx="138730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II. METHODS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D966A8-9F78-DC2A-0AE1-4136C908E03C}"/>
              </a:ext>
            </a:extLst>
          </p:cNvPr>
          <p:cNvSpPr txBox="1"/>
          <p:nvPr/>
        </p:nvSpPr>
        <p:spPr>
          <a:xfrm>
            <a:off x="2394731" y="2065724"/>
            <a:ext cx="4046906" cy="1692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Implementation </a:t>
            </a:r>
            <a:r>
              <a:rPr lang="de-DE" sz="1400" dirty="0" err="1"/>
              <a:t>of</a:t>
            </a:r>
            <a:r>
              <a:rPr lang="de-DE" sz="1400" dirty="0"/>
              <a:t> a Finite </a:t>
            </a:r>
            <a:r>
              <a:rPr lang="de-DE" sz="1400" dirty="0" err="1"/>
              <a:t>Difference</a:t>
            </a:r>
            <a:r>
              <a:rPr lang="de-DE" sz="1400" dirty="0"/>
              <a:t> (FD) </a:t>
            </a:r>
            <a:r>
              <a:rPr lang="de-DE" sz="1400" dirty="0" err="1"/>
              <a:t>solver</a:t>
            </a: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r>
              <a:rPr lang="de-DE" sz="1400" dirty="0"/>
              <a:t>Embedding </a:t>
            </a:r>
            <a:r>
              <a:rPr lang="de-DE" sz="1400" dirty="0" err="1"/>
              <a:t>into</a:t>
            </a:r>
            <a:r>
              <a:rPr lang="de-DE" sz="1400" dirty="0"/>
              <a:t> Finite Volume </a:t>
            </a:r>
            <a:r>
              <a:rPr lang="de-DE" sz="1400" dirty="0" err="1"/>
              <a:t>Neural</a:t>
            </a:r>
            <a:r>
              <a:rPr lang="de-DE" sz="1400" dirty="0"/>
              <a:t> Network (FINN)</a:t>
            </a:r>
          </a:p>
          <a:p>
            <a:pPr algn="ctr">
              <a:buClr>
                <a:schemeClr val="accent1"/>
              </a:buClr>
            </a:pP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60A3F43-361B-151C-0CAA-564645CC90D8}"/>
              </a:ext>
            </a:extLst>
          </p:cNvPr>
          <p:cNvSpPr/>
          <p:nvPr/>
        </p:nvSpPr>
        <p:spPr>
          <a:xfrm>
            <a:off x="7043419" y="1110115"/>
            <a:ext cx="1696357" cy="34947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91556AF-0832-F177-4496-0D41F8B6A45D}"/>
              </a:ext>
            </a:extLst>
          </p:cNvPr>
          <p:cNvSpPr txBox="1"/>
          <p:nvPr/>
        </p:nvSpPr>
        <p:spPr>
          <a:xfrm>
            <a:off x="7336961" y="1172364"/>
            <a:ext cx="110927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III. RESULTS AND DISCUSSION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C99FB48-EB4C-FF07-13EE-FF24BD547786}"/>
              </a:ext>
            </a:extLst>
          </p:cNvPr>
          <p:cNvSpPr txBox="1"/>
          <p:nvPr/>
        </p:nvSpPr>
        <p:spPr>
          <a:xfrm>
            <a:off x="7239415" y="1683424"/>
            <a:ext cx="1304365" cy="18291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 err="1"/>
              <a:t>Application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FINN on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18A5267-EAE2-52AA-7302-5E0A133B110A}"/>
              </a:ext>
            </a:extLst>
          </p:cNvPr>
          <p:cNvSpPr/>
          <p:nvPr/>
        </p:nvSpPr>
        <p:spPr>
          <a:xfrm>
            <a:off x="7197287" y="2351864"/>
            <a:ext cx="1383375" cy="91503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0D4C793-537E-2194-E542-88C2044DB97D}"/>
              </a:ext>
            </a:extLst>
          </p:cNvPr>
          <p:cNvSpPr/>
          <p:nvPr/>
        </p:nvSpPr>
        <p:spPr>
          <a:xfrm>
            <a:off x="6477429" y="211885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2EB4D38-E21A-2FD6-8A26-697ED1E143D0}"/>
              </a:ext>
            </a:extLst>
          </p:cNvPr>
          <p:cNvSpPr/>
          <p:nvPr/>
        </p:nvSpPr>
        <p:spPr>
          <a:xfrm>
            <a:off x="6477429" y="270810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B5DA23B-7052-F4F9-15E5-099C23D809A3}"/>
              </a:ext>
            </a:extLst>
          </p:cNvPr>
          <p:cNvSpPr/>
          <p:nvPr/>
        </p:nvSpPr>
        <p:spPr>
          <a:xfrm>
            <a:off x="7801597" y="295980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FD8BE21E-F3EE-B88E-452A-D1565196012F}"/>
              </a:ext>
            </a:extLst>
          </p:cNvPr>
          <p:cNvGrpSpPr/>
          <p:nvPr/>
        </p:nvGrpSpPr>
        <p:grpSpPr>
          <a:xfrm>
            <a:off x="6529537" y="2110285"/>
            <a:ext cx="182005" cy="136578"/>
            <a:chOff x="6411676" y="1635919"/>
            <a:chExt cx="182005" cy="136578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CBE367C-BC39-FDFF-2D17-527FC1443F2C}"/>
                </a:ext>
              </a:extLst>
            </p:cNvPr>
            <p:cNvCxnSpPr>
              <a:cxnSpLocks/>
            </p:cNvCxnSpPr>
            <p:nvPr/>
          </p:nvCxnSpPr>
          <p:spPr>
            <a:xfrm>
              <a:off x="6411676" y="1720483"/>
              <a:ext cx="59360" cy="5201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E1A9444-2BF3-29C8-DFF7-4D48CE857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274" y="1635919"/>
              <a:ext cx="127407" cy="136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7C2A64D-8EA7-A2DB-7168-75963C485531}"/>
              </a:ext>
            </a:extLst>
          </p:cNvPr>
          <p:cNvGrpSpPr/>
          <p:nvPr/>
        </p:nvGrpSpPr>
        <p:grpSpPr>
          <a:xfrm>
            <a:off x="6529537" y="2702665"/>
            <a:ext cx="182005" cy="136578"/>
            <a:chOff x="6411676" y="1635919"/>
            <a:chExt cx="182005" cy="136578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1914BB7-1B81-57B2-E13C-82C3977B1BE2}"/>
                </a:ext>
              </a:extLst>
            </p:cNvPr>
            <p:cNvCxnSpPr>
              <a:cxnSpLocks/>
            </p:cNvCxnSpPr>
            <p:nvPr/>
          </p:nvCxnSpPr>
          <p:spPr>
            <a:xfrm>
              <a:off x="6411676" y="1720483"/>
              <a:ext cx="59360" cy="5201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26C781AE-49E6-D8E2-2C3B-8C850A3F4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274" y="1635919"/>
              <a:ext cx="127407" cy="136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3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B8A19-EF56-1217-00AA-9291DB53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D5BA-CC37-4780-9FE4-3884A528EF4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0E1DD1-A726-15EE-9F6F-F70A4CAE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94F2E8-F4B1-AB33-839A-BEE90CC3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33C78E8-5298-CF21-6ED2-61C39CFF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Training with </a:t>
            </a:r>
            <a:r>
              <a:rPr lang="de-DE" dirty="0" err="1"/>
              <a:t>experiment</a:t>
            </a:r>
            <a:r>
              <a:rPr lang="de-DE" dirty="0"/>
              <a:t> N1_1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3B5311A-67FD-0773-90DF-8BF85A04143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III. </a:t>
            </a:r>
            <a:r>
              <a:rPr lang="de-DE" sz="1050" dirty="0" err="1">
                <a:solidFill>
                  <a:schemeClr val="tx1"/>
                </a:solidFill>
              </a:rPr>
              <a:t>Results</a:t>
            </a:r>
            <a:r>
              <a:rPr lang="de-DE" sz="1050" dirty="0">
                <a:solidFill>
                  <a:schemeClr val="tx1"/>
                </a:solidFill>
              </a:rPr>
              <a:t> &amp; </a:t>
            </a:r>
            <a:r>
              <a:rPr lang="de-DE" sz="1050" dirty="0" err="1">
                <a:solidFill>
                  <a:schemeClr val="tx1"/>
                </a:solidFill>
              </a:rPr>
              <a:t>Discussion</a:t>
            </a:r>
            <a:endParaRPr lang="de-DE" sz="1050" dirty="0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375DEE4-D772-B411-42E5-7DFEE668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01" y="799311"/>
            <a:ext cx="8927999" cy="4464000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684A1D5D-FC1B-C049-100D-2784C8C96290}"/>
              </a:ext>
            </a:extLst>
          </p:cNvPr>
          <p:cNvSpPr/>
          <p:nvPr/>
        </p:nvSpPr>
        <p:spPr>
          <a:xfrm>
            <a:off x="6886573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1A6ADCDC-75FD-252B-1C62-C075D25DD1E7}"/>
              </a:ext>
            </a:extLst>
          </p:cNvPr>
          <p:cNvSpPr/>
          <p:nvPr/>
        </p:nvSpPr>
        <p:spPr>
          <a:xfrm>
            <a:off x="5305423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7D84540-5569-5A1B-B03F-0EEB555D91CB}"/>
              </a:ext>
            </a:extLst>
          </p:cNvPr>
          <p:cNvSpPr/>
          <p:nvPr/>
        </p:nvSpPr>
        <p:spPr>
          <a:xfrm>
            <a:off x="4557711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54E2AA4-64FC-1723-CEFF-081AE984B5BA}"/>
              </a:ext>
            </a:extLst>
          </p:cNvPr>
          <p:cNvSpPr/>
          <p:nvPr/>
        </p:nvSpPr>
        <p:spPr>
          <a:xfrm>
            <a:off x="3778273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A580A5D4-032A-C64F-D2D2-F57669BFD8DE}"/>
              </a:ext>
            </a:extLst>
          </p:cNvPr>
          <p:cNvSpPr/>
          <p:nvPr/>
        </p:nvSpPr>
        <p:spPr>
          <a:xfrm>
            <a:off x="3334554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A02AE623-D4BE-AC45-9D41-EF28175E39F0}"/>
              </a:ext>
            </a:extLst>
          </p:cNvPr>
          <p:cNvSpPr/>
          <p:nvPr/>
        </p:nvSpPr>
        <p:spPr>
          <a:xfrm>
            <a:off x="3155996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90793663-F816-9DF3-03D8-0319495F156F}"/>
              </a:ext>
            </a:extLst>
          </p:cNvPr>
          <p:cNvSpPr/>
          <p:nvPr/>
        </p:nvSpPr>
        <p:spPr>
          <a:xfrm>
            <a:off x="2958717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5E2BDD6E-70D0-D06D-8333-B57A3571C124}"/>
              </a:ext>
            </a:extLst>
          </p:cNvPr>
          <p:cNvSpPr/>
          <p:nvPr/>
        </p:nvSpPr>
        <p:spPr>
          <a:xfrm>
            <a:off x="2806078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591A9798-099D-9FD1-3E32-CFB8C41865F2}"/>
              </a:ext>
            </a:extLst>
          </p:cNvPr>
          <p:cNvSpPr/>
          <p:nvPr/>
        </p:nvSpPr>
        <p:spPr>
          <a:xfrm>
            <a:off x="2568998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F7DB8D88-18AF-BB15-AFBF-769D2D4FF709}"/>
              </a:ext>
            </a:extLst>
          </p:cNvPr>
          <p:cNvSpPr/>
          <p:nvPr/>
        </p:nvSpPr>
        <p:spPr>
          <a:xfrm>
            <a:off x="2385918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C2A46854-EBEC-404C-5EE9-D1ECCCD6C22B}"/>
              </a:ext>
            </a:extLst>
          </p:cNvPr>
          <p:cNvSpPr/>
          <p:nvPr/>
        </p:nvSpPr>
        <p:spPr>
          <a:xfrm>
            <a:off x="2206714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42D170CB-ABB9-7730-D1CE-0F084F6BA6C0}"/>
              </a:ext>
            </a:extLst>
          </p:cNvPr>
          <p:cNvSpPr/>
          <p:nvPr/>
        </p:nvSpPr>
        <p:spPr>
          <a:xfrm>
            <a:off x="2003250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170CABA-402E-505A-0653-BF4CCCBF63DC}"/>
              </a:ext>
            </a:extLst>
          </p:cNvPr>
          <p:cNvSpPr/>
          <p:nvPr/>
        </p:nvSpPr>
        <p:spPr>
          <a:xfrm>
            <a:off x="1816995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B792B1DA-9F14-DC02-B89A-421AF26D829B}"/>
              </a:ext>
            </a:extLst>
          </p:cNvPr>
          <p:cNvSpPr/>
          <p:nvPr/>
        </p:nvSpPr>
        <p:spPr>
          <a:xfrm>
            <a:off x="1637791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B058F42A-69A1-5AA4-CEB1-2996936F18B8}"/>
              </a:ext>
            </a:extLst>
          </p:cNvPr>
          <p:cNvSpPr/>
          <p:nvPr/>
        </p:nvSpPr>
        <p:spPr>
          <a:xfrm>
            <a:off x="1458587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CF46C92A-32B0-923C-7551-982BBBEF5C66}"/>
              </a:ext>
            </a:extLst>
          </p:cNvPr>
          <p:cNvSpPr/>
          <p:nvPr/>
        </p:nvSpPr>
        <p:spPr>
          <a:xfrm>
            <a:off x="1270205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4B1256C6-AE28-B56E-CD7C-EB044733B7E2}"/>
              </a:ext>
            </a:extLst>
          </p:cNvPr>
          <p:cNvSpPr/>
          <p:nvPr/>
        </p:nvSpPr>
        <p:spPr>
          <a:xfrm>
            <a:off x="1081823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A7AC9010-71BC-E40D-F5A7-F060B74D5530}"/>
              </a:ext>
            </a:extLst>
          </p:cNvPr>
          <p:cNvSpPr/>
          <p:nvPr/>
        </p:nvSpPr>
        <p:spPr>
          <a:xfrm>
            <a:off x="886596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600FA22A-B837-3E5A-6C8A-EF32519332CE}"/>
              </a:ext>
            </a:extLst>
          </p:cNvPr>
          <p:cNvSpPr/>
          <p:nvPr/>
        </p:nvSpPr>
        <p:spPr>
          <a:xfrm>
            <a:off x="724841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ACE6F08-102A-6C6D-4E17-2BA64963A4E5}"/>
              </a:ext>
            </a:extLst>
          </p:cNvPr>
          <p:cNvSpPr/>
          <p:nvPr/>
        </p:nvSpPr>
        <p:spPr>
          <a:xfrm>
            <a:off x="576493" y="2600321"/>
            <a:ext cx="108000" cy="108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D88B58E9-649E-53D0-0E30-A3DB5236EB2E}"/>
              </a:ext>
            </a:extLst>
          </p:cNvPr>
          <p:cNvSpPr/>
          <p:nvPr/>
        </p:nvSpPr>
        <p:spPr>
          <a:xfrm>
            <a:off x="553854" y="1085851"/>
            <a:ext cx="36000" cy="1584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0D710A85-68EA-988F-AAF6-D2BE0D23B94D}"/>
              </a:ext>
            </a:extLst>
          </p:cNvPr>
          <p:cNvSpPr/>
          <p:nvPr/>
        </p:nvSpPr>
        <p:spPr>
          <a:xfrm>
            <a:off x="553988" y="3278144"/>
            <a:ext cx="36000" cy="1584000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665568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B8A19-EF56-1217-00AA-9291DB53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D5BA-CC37-4780-9FE4-3884A528EF4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0E1DD1-A726-15EE-9F6F-F70A4CAE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94F2E8-F4B1-AB33-839A-BEE90CC3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33C78E8-5298-CF21-6ED2-61C39CFF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Training with </a:t>
            </a:r>
            <a:r>
              <a:rPr lang="de-DE" dirty="0" err="1"/>
              <a:t>experiment</a:t>
            </a:r>
            <a:r>
              <a:rPr lang="de-DE" dirty="0"/>
              <a:t> N1_1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3B5311A-67FD-0773-90DF-8BF85A04143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III. </a:t>
            </a:r>
            <a:r>
              <a:rPr lang="de-DE" sz="1050" dirty="0" err="1">
                <a:solidFill>
                  <a:schemeClr val="tx1"/>
                </a:solidFill>
              </a:rPr>
              <a:t>Results</a:t>
            </a:r>
            <a:r>
              <a:rPr lang="de-DE" sz="1050" dirty="0">
                <a:solidFill>
                  <a:schemeClr val="tx1"/>
                </a:solidFill>
              </a:rPr>
              <a:t> &amp; </a:t>
            </a:r>
            <a:r>
              <a:rPr lang="de-DE" sz="1050" dirty="0" err="1">
                <a:solidFill>
                  <a:schemeClr val="tx1"/>
                </a:solidFill>
              </a:rPr>
              <a:t>Discussion</a:t>
            </a:r>
            <a:endParaRPr lang="de-DE" sz="1050" dirty="0">
              <a:solidFill>
                <a:schemeClr val="tx1"/>
              </a:solidFill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827FA97-03A9-B320-1E90-1037ED48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4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B8A19-EF56-1217-00AA-9291DB53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D5BA-CC37-4780-9FE4-3884A528EF4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0E1DD1-A726-15EE-9F6F-F70A4CAE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94F2E8-F4B1-AB33-839A-BEE90CC3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33C78E8-5298-CF21-6ED2-61C39CFF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Testing</a:t>
            </a:r>
            <a:r>
              <a:rPr lang="de-DE" dirty="0"/>
              <a:t> with </a:t>
            </a:r>
            <a:r>
              <a:rPr lang="de-DE" dirty="0" err="1"/>
              <a:t>experiment</a:t>
            </a:r>
            <a:r>
              <a:rPr lang="de-DE" dirty="0"/>
              <a:t> N1_3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A3B5311A-67FD-0773-90DF-8BF85A041437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III. </a:t>
            </a:r>
            <a:r>
              <a:rPr lang="de-DE" sz="1050" dirty="0" err="1">
                <a:solidFill>
                  <a:schemeClr val="tx1"/>
                </a:solidFill>
              </a:rPr>
              <a:t>Results</a:t>
            </a:r>
            <a:r>
              <a:rPr lang="de-DE" sz="1050" dirty="0">
                <a:solidFill>
                  <a:schemeClr val="tx1"/>
                </a:solidFill>
              </a:rPr>
              <a:t> &amp; </a:t>
            </a:r>
            <a:r>
              <a:rPr lang="de-DE" sz="1050" dirty="0" err="1">
                <a:solidFill>
                  <a:schemeClr val="tx1"/>
                </a:solidFill>
              </a:rPr>
              <a:t>Discussion</a:t>
            </a:r>
            <a:endParaRPr lang="de-DE" sz="105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DB50B9-51C3-8859-B9F4-50985ED85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18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7ACA4A16-E56D-7A22-C325-1F12CAFA2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2980"/>
            <a:ext cx="9144000" cy="4572000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B8A19-EF56-1217-00AA-9291DB53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D5BA-CC37-4780-9FE4-3884A528EF4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0E1DD1-A726-15EE-9F6F-F70A4CAE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94F2E8-F4B1-AB33-839A-BEE90CC3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33C78E8-5298-CF21-6ED2-61C39CFF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Testing</a:t>
            </a:r>
            <a:r>
              <a:rPr lang="de-DE" dirty="0"/>
              <a:t> with </a:t>
            </a:r>
            <a:r>
              <a:rPr lang="de-DE" dirty="0" err="1"/>
              <a:t>experiment</a:t>
            </a:r>
            <a:r>
              <a:rPr lang="de-DE" dirty="0"/>
              <a:t> N1_3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D0D523A-46F0-39D5-F128-199B6D98FC6E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III. </a:t>
            </a:r>
            <a:r>
              <a:rPr lang="de-DE" sz="1050" dirty="0" err="1">
                <a:solidFill>
                  <a:schemeClr val="tx1"/>
                </a:solidFill>
              </a:rPr>
              <a:t>Results</a:t>
            </a:r>
            <a:r>
              <a:rPr lang="de-DE" sz="1050" dirty="0">
                <a:solidFill>
                  <a:schemeClr val="tx1"/>
                </a:solidFill>
              </a:rPr>
              <a:t> &amp; </a:t>
            </a:r>
            <a:r>
              <a:rPr lang="de-DE" sz="1050" dirty="0" err="1">
                <a:solidFill>
                  <a:schemeClr val="tx1"/>
                </a:solidFill>
              </a:rPr>
              <a:t>Discussion</a:t>
            </a:r>
            <a:endParaRPr lang="de-DE" sz="1050" dirty="0">
              <a:solidFill>
                <a:schemeClr val="tx1"/>
              </a:solidFill>
            </a:endParaRP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999CEB-4448-DA36-B3F7-789E01C8B21C}"/>
              </a:ext>
            </a:extLst>
          </p:cNvPr>
          <p:cNvSpPr/>
          <p:nvPr/>
        </p:nvSpPr>
        <p:spPr>
          <a:xfrm>
            <a:off x="459469" y="1286382"/>
            <a:ext cx="36000" cy="16101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8D5C08F-FA7D-BB36-A8B0-3815319E7784}"/>
              </a:ext>
            </a:extLst>
          </p:cNvPr>
          <p:cNvSpPr/>
          <p:nvPr/>
        </p:nvSpPr>
        <p:spPr>
          <a:xfrm>
            <a:off x="463180" y="3525785"/>
            <a:ext cx="36000" cy="161019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C855782-EE24-F14C-262E-1B316F2DF7A8}"/>
              </a:ext>
            </a:extLst>
          </p:cNvPr>
          <p:cNvSpPr/>
          <p:nvPr/>
        </p:nvSpPr>
        <p:spPr>
          <a:xfrm>
            <a:off x="7763631" y="2842577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AF13B6C9-42E3-5FB9-8B20-C6100966D9FC}"/>
              </a:ext>
            </a:extLst>
          </p:cNvPr>
          <p:cNvSpPr/>
          <p:nvPr/>
        </p:nvSpPr>
        <p:spPr>
          <a:xfrm>
            <a:off x="6534988" y="283907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AA40EE8F-C5CD-E461-46ED-C57EC0CB048E}"/>
              </a:ext>
            </a:extLst>
          </p:cNvPr>
          <p:cNvSpPr/>
          <p:nvPr/>
        </p:nvSpPr>
        <p:spPr>
          <a:xfrm>
            <a:off x="4464000" y="283907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3061589A-EA49-0FA9-A221-7D965EA35699}"/>
              </a:ext>
            </a:extLst>
          </p:cNvPr>
          <p:cNvSpPr/>
          <p:nvPr/>
        </p:nvSpPr>
        <p:spPr>
          <a:xfrm>
            <a:off x="3044592" y="283907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B60347CE-B2F0-8C4B-674A-13EA26EBC917}"/>
              </a:ext>
            </a:extLst>
          </p:cNvPr>
          <p:cNvSpPr/>
          <p:nvPr/>
        </p:nvSpPr>
        <p:spPr>
          <a:xfrm>
            <a:off x="2371734" y="283907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8A14D17-4290-D449-55B0-1A189C6409E8}"/>
              </a:ext>
            </a:extLst>
          </p:cNvPr>
          <p:cNvSpPr/>
          <p:nvPr/>
        </p:nvSpPr>
        <p:spPr>
          <a:xfrm>
            <a:off x="1713033" y="283907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D76B5528-BEEA-02C9-789A-660879A50B57}"/>
              </a:ext>
            </a:extLst>
          </p:cNvPr>
          <p:cNvSpPr/>
          <p:nvPr/>
        </p:nvSpPr>
        <p:spPr>
          <a:xfrm>
            <a:off x="1197091" y="283907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54641DD-153C-D6B5-803B-2237C49F805E}"/>
              </a:ext>
            </a:extLst>
          </p:cNvPr>
          <p:cNvSpPr/>
          <p:nvPr/>
        </p:nvSpPr>
        <p:spPr>
          <a:xfrm>
            <a:off x="831120" y="283907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6A653988-3562-9BC5-7017-4224C1B304CE}"/>
              </a:ext>
            </a:extLst>
          </p:cNvPr>
          <p:cNvSpPr/>
          <p:nvPr/>
        </p:nvSpPr>
        <p:spPr>
          <a:xfrm>
            <a:off x="524233" y="2839078"/>
            <a:ext cx="108000" cy="108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9877501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B8A19-EF56-1217-00AA-9291DB53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D5BA-CC37-4780-9FE4-3884A528EF4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0E1DD1-A726-15EE-9F6F-F70A4CAE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94F2E8-F4B1-AB33-839A-BEE90CC3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33C78E8-5298-CF21-6ED2-61C39CFF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: </a:t>
            </a:r>
            <a:r>
              <a:rPr lang="de-DE" dirty="0" err="1"/>
              <a:t>Comparison</a:t>
            </a:r>
            <a:r>
              <a:rPr lang="de-DE" dirty="0"/>
              <a:t> with experimental N1_3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55B6430B-68BD-8E57-A97B-399E1618A3B1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III. </a:t>
            </a:r>
            <a:r>
              <a:rPr lang="de-DE" sz="1050" dirty="0" err="1">
                <a:solidFill>
                  <a:schemeClr val="tx1"/>
                </a:solidFill>
              </a:rPr>
              <a:t>Results</a:t>
            </a:r>
            <a:r>
              <a:rPr lang="de-DE" sz="1050" dirty="0">
                <a:solidFill>
                  <a:schemeClr val="tx1"/>
                </a:solidFill>
              </a:rPr>
              <a:t> &amp; </a:t>
            </a:r>
            <a:r>
              <a:rPr lang="de-DE" sz="1050" dirty="0" err="1">
                <a:solidFill>
                  <a:schemeClr val="tx1"/>
                </a:solidFill>
              </a:rPr>
              <a:t>Discussion</a:t>
            </a:r>
            <a:endParaRPr lang="de-DE" sz="1050" dirty="0">
              <a:solidFill>
                <a:schemeClr val="tx1"/>
              </a:solidFill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53A0021-E94B-F8F0-F2ED-D0FA74C0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1109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49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Ellipse 29">
            <a:extLst>
              <a:ext uri="{FF2B5EF4-FFF2-40B4-BE49-F238E27FC236}">
                <a16:creationId xmlns:a16="http://schemas.microsoft.com/office/drawing/2014/main" id="{2F1B4690-ED02-00E2-2763-AEA8A3FBE272}"/>
              </a:ext>
            </a:extLst>
          </p:cNvPr>
          <p:cNvSpPr/>
          <p:nvPr/>
        </p:nvSpPr>
        <p:spPr>
          <a:xfrm>
            <a:off x="7702550" y="5286375"/>
            <a:ext cx="631031" cy="3905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F9BD22E6-E850-A0BA-AEDB-483D19412F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3" t="9755"/>
          <a:stretch/>
        </p:blipFill>
        <p:spPr>
          <a:xfrm>
            <a:off x="6884210" y="1075498"/>
            <a:ext cx="1964827" cy="187123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175E881-4BFF-AF76-AA71-952262CDE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1" t="13684" r="5702" b="6012"/>
          <a:stretch/>
        </p:blipFill>
        <p:spPr>
          <a:xfrm>
            <a:off x="3427959" y="1112826"/>
            <a:ext cx="2605352" cy="1796581"/>
          </a:xfrm>
          <a:prstGeom prst="rect">
            <a:avLst/>
          </a:prstGeom>
        </p:spPr>
      </p:pic>
      <p:pic>
        <p:nvPicPr>
          <p:cNvPr id="53" name="Grafik 52">
            <a:extLst>
              <a:ext uri="{FF2B5EF4-FFF2-40B4-BE49-F238E27FC236}">
                <a16:creationId xmlns:a16="http://schemas.microsoft.com/office/drawing/2014/main" id="{51590323-D7E9-4A56-3288-B4A3F2BE49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90" t="13905" r="22926" b="10028"/>
          <a:stretch/>
        </p:blipFill>
        <p:spPr>
          <a:xfrm>
            <a:off x="4064653" y="3588521"/>
            <a:ext cx="1014694" cy="1481948"/>
          </a:xfrm>
          <a:prstGeom prst="rect">
            <a:avLst/>
          </a:prstGeom>
        </p:spPr>
      </p:pic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F8CAD5E2-84FD-5ED4-F4BF-27DE2526C18C}"/>
              </a:ext>
            </a:extLst>
          </p:cNvPr>
          <p:cNvGrpSpPr/>
          <p:nvPr/>
        </p:nvGrpSpPr>
        <p:grpSpPr>
          <a:xfrm>
            <a:off x="480293" y="1676996"/>
            <a:ext cx="2096768" cy="1262258"/>
            <a:chOff x="527098" y="1960947"/>
            <a:chExt cx="2616593" cy="1564541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699A19CF-62B3-BF75-B766-AD22D5413A46}"/>
                </a:ext>
              </a:extLst>
            </p:cNvPr>
            <p:cNvGrpSpPr/>
            <p:nvPr/>
          </p:nvGrpSpPr>
          <p:grpSpPr>
            <a:xfrm>
              <a:off x="1178864" y="1960947"/>
              <a:ext cx="1964827" cy="1073851"/>
              <a:chOff x="3893460" y="2600325"/>
              <a:chExt cx="3052736" cy="1170630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42D6695E-A612-E524-158B-3842A7DC3A4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3921" b="66746"/>
              <a:stretch/>
            </p:blipFill>
            <p:spPr>
              <a:xfrm>
                <a:off x="3893460" y="2628900"/>
                <a:ext cx="2318902" cy="1013586"/>
              </a:xfrm>
              <a:prstGeom prst="rect">
                <a:avLst/>
              </a:prstGeom>
            </p:spPr>
          </p:pic>
          <p:sp>
            <p:nvSpPr>
              <p:cNvPr id="17" name="Rechteck 16">
                <a:extLst>
                  <a:ext uri="{FF2B5EF4-FFF2-40B4-BE49-F238E27FC236}">
                    <a16:creationId xmlns:a16="http://schemas.microsoft.com/office/drawing/2014/main" id="{8B10C73E-BFC4-A92F-3E71-D0ABA2CF650D}"/>
                  </a:ext>
                </a:extLst>
              </p:cNvPr>
              <p:cNvSpPr/>
              <p:nvPr/>
            </p:nvSpPr>
            <p:spPr>
              <a:xfrm>
                <a:off x="4710979" y="2782845"/>
                <a:ext cx="1501383" cy="98811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73C92CDD-31D0-2179-07FE-24813601D0B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6220" b="66746"/>
              <a:stretch/>
            </p:blipFill>
            <p:spPr>
              <a:xfrm>
                <a:off x="6221386" y="2600325"/>
                <a:ext cx="724810" cy="1045153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6A9944AC-B531-C906-1FA9-53F7DD7414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" b="55152"/>
              <a:stretch/>
            </p:blipFill>
            <p:spPr>
              <a:xfrm rot="10800000" flipH="1">
                <a:off x="4613275" y="3216834"/>
                <a:ext cx="1616074" cy="103553"/>
              </a:xfrm>
              <a:prstGeom prst="rect">
                <a:avLst/>
              </a:prstGeom>
            </p:spPr>
          </p:pic>
          <p:pic>
            <p:nvPicPr>
              <p:cNvPr id="16" name="Grafik 15">
                <a:extLst>
                  <a:ext uri="{FF2B5EF4-FFF2-40B4-BE49-F238E27FC236}">
                    <a16:creationId xmlns:a16="http://schemas.microsoft.com/office/drawing/2014/main" id="{CDD32C35-EB6B-6ABB-65A0-4CA806DC41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" b="55152"/>
              <a:stretch/>
            </p:blipFill>
            <p:spPr>
              <a:xfrm flipH="1">
                <a:off x="4648200" y="3084710"/>
                <a:ext cx="1581149" cy="103552"/>
              </a:xfrm>
              <a:prstGeom prst="rect">
                <a:avLst/>
              </a:prstGeom>
            </p:spPr>
          </p:pic>
        </p:grpSp>
        <p:pic>
          <p:nvPicPr>
            <p:cNvPr id="47" name="Grafik 46" descr="Ein Bild, das Text, Whiteboard enthält.&#10;&#10;Automatisch generierte Beschreibung">
              <a:extLst>
                <a:ext uri="{FF2B5EF4-FFF2-40B4-BE49-F238E27FC236}">
                  <a16:creationId xmlns:a16="http://schemas.microsoft.com/office/drawing/2014/main" id="{931CF718-9B7B-6FB3-6590-EE4BFBE13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53" b="89929" l="9355" r="93669">
                          <a14:foregroundMark x1="9395" y1="67609" x2="9395" y2="67609"/>
                          <a14:foregroundMark x1="93669" y1="41284" x2="93669" y2="4128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180682">
              <a:off x="527098" y="2272622"/>
              <a:ext cx="2196139" cy="1252866"/>
            </a:xfrm>
            <a:prstGeom prst="rect">
              <a:avLst/>
            </a:prstGeom>
          </p:spPr>
        </p:pic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6CB206D6-221C-7342-BF9F-5D2338A967FB}"/>
                </a:ext>
              </a:extLst>
            </p:cNvPr>
            <p:cNvSpPr txBox="1"/>
            <p:nvPr/>
          </p:nvSpPr>
          <p:spPr>
            <a:xfrm>
              <a:off x="1708148" y="3039832"/>
              <a:ext cx="480060" cy="41847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200" dirty="0"/>
                <a:t>Data</a:t>
              </a: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7055FA1-1765-8CE5-0B4D-FE66FE7563A4}"/>
              </a:ext>
            </a:extLst>
          </p:cNvPr>
          <p:cNvGrpSpPr/>
          <p:nvPr/>
        </p:nvGrpSpPr>
        <p:grpSpPr>
          <a:xfrm>
            <a:off x="442070" y="1004914"/>
            <a:ext cx="619859" cy="1365313"/>
            <a:chOff x="1271116" y="707904"/>
            <a:chExt cx="619859" cy="1365313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A6303478-FD8F-36BC-47FF-261A844D7479}"/>
                </a:ext>
              </a:extLst>
            </p:cNvPr>
            <p:cNvGrpSpPr/>
            <p:nvPr/>
          </p:nvGrpSpPr>
          <p:grpSpPr>
            <a:xfrm>
              <a:off x="1271116" y="707904"/>
              <a:ext cx="619859" cy="1365313"/>
              <a:chOff x="294963" y="1082978"/>
              <a:chExt cx="619859" cy="1365313"/>
            </a:xfrm>
          </p:grpSpPr>
          <p:pic>
            <p:nvPicPr>
              <p:cNvPr id="11" name="Grafik 10" descr="Ein Bild, das Text, ClipArt enthält.&#10;&#10;Automatisch generierte Beschreibung">
                <a:extLst>
                  <a:ext uri="{FF2B5EF4-FFF2-40B4-BE49-F238E27FC236}">
                    <a16:creationId xmlns:a16="http://schemas.microsoft.com/office/drawing/2014/main" id="{30913DA6-377A-BF70-798E-042D58C625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18811"/>
              <a:stretch/>
            </p:blipFill>
            <p:spPr>
              <a:xfrm>
                <a:off x="294963" y="1082978"/>
                <a:ext cx="619859" cy="1365313"/>
              </a:xfrm>
              <a:prstGeom prst="rect">
                <a:avLst/>
              </a:prstGeom>
            </p:spPr>
          </p:pic>
          <p:pic>
            <p:nvPicPr>
              <p:cNvPr id="55" name="Grafik 54" descr="Ein Bild, das ClipArt enthält.">
                <a:extLst>
                  <a:ext uri="{FF2B5EF4-FFF2-40B4-BE49-F238E27FC236}">
                    <a16:creationId xmlns:a16="http://schemas.microsoft.com/office/drawing/2014/main" id="{8C471B09-EC9E-6A63-1E13-3DC82C4C67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58344" t="28799" r="34086" b="60552"/>
              <a:stretch/>
            </p:blipFill>
            <p:spPr>
              <a:xfrm>
                <a:off x="458940" y="1232200"/>
                <a:ext cx="284986" cy="211532"/>
              </a:xfrm>
              <a:prstGeom prst="ellipse">
                <a:avLst/>
              </a:prstGeom>
            </p:spPr>
          </p:pic>
        </p:grp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BFB4127E-94D3-0E1B-2BBF-2A760D73E5AA}"/>
                </a:ext>
              </a:extLst>
            </p:cNvPr>
            <p:cNvSpPr txBox="1"/>
            <p:nvPr/>
          </p:nvSpPr>
          <p:spPr>
            <a:xfrm>
              <a:off x="1467853" y="1215830"/>
              <a:ext cx="352813" cy="3425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200" dirty="0">
                  <a:solidFill>
                    <a:schemeClr val="bg1"/>
                  </a:solidFill>
                </a:rPr>
                <a:t>NN</a:t>
              </a:r>
            </a:p>
          </p:txBody>
        </p:sp>
      </p:grp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E48584D2-88DF-83CE-DC19-0F7E06B5C721}"/>
              </a:ext>
            </a:extLst>
          </p:cNvPr>
          <p:cNvCxnSpPr/>
          <p:nvPr/>
        </p:nvCxnSpPr>
        <p:spPr>
          <a:xfrm>
            <a:off x="442069" y="3267627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4217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B78FF5D-678C-B1BD-3672-084E1F13D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DNN Architecture</a:t>
            </a:r>
          </a:p>
          <a:p>
            <a:r>
              <a:rPr lang="de-DE" dirty="0" err="1"/>
              <a:t>Uncertainty</a:t>
            </a:r>
            <a:r>
              <a:rPr lang="de-DE" dirty="0"/>
              <a:t> </a:t>
            </a:r>
            <a:r>
              <a:rPr lang="de-DE" dirty="0" err="1"/>
              <a:t>Quantification</a:t>
            </a:r>
            <a:r>
              <a:rPr lang="de-DE" dirty="0"/>
              <a:t> -&gt; </a:t>
            </a:r>
            <a:r>
              <a:rPr lang="de-DE" dirty="0" err="1"/>
              <a:t>Bayesian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</a:p>
          <a:p>
            <a:r>
              <a:rPr lang="de-DE" dirty="0"/>
              <a:t>Experimental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/>
              <a:t>...</a:t>
            </a:r>
          </a:p>
          <a:p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B8A19-EF56-1217-00AA-9291DB53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D5BA-CC37-4780-9FE4-3884A528EF4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0E1DD1-A726-15EE-9F6F-F70A4CAE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94F2E8-F4B1-AB33-839A-BEE90CC3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33C78E8-5298-CF21-6ED2-61C39CFF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Outlook</a:t>
            </a:r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6A8F97A-34B3-F3D3-2F74-B4CBA82279BF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III. </a:t>
            </a:r>
            <a:r>
              <a:rPr lang="de-DE" sz="1050" dirty="0" err="1">
                <a:solidFill>
                  <a:schemeClr val="tx1"/>
                </a:solidFill>
              </a:rPr>
              <a:t>Results</a:t>
            </a:r>
            <a:r>
              <a:rPr lang="de-DE" sz="1050" dirty="0">
                <a:solidFill>
                  <a:schemeClr val="tx1"/>
                </a:solidFill>
              </a:rPr>
              <a:t> &amp; </a:t>
            </a:r>
            <a:r>
              <a:rPr lang="de-DE" sz="1050" dirty="0" err="1">
                <a:solidFill>
                  <a:schemeClr val="tx1"/>
                </a:solidFill>
              </a:rPr>
              <a:t>Discussion</a:t>
            </a:r>
            <a:endParaRPr lang="de-DE" sz="1050" dirty="0">
              <a:solidFill>
                <a:schemeClr val="tx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38DEB935-C681-8E40-13AF-6DF27C90F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43" y="3042933"/>
            <a:ext cx="3380949" cy="196113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11E70D6-0EDD-516C-F6B1-A1E7E1A81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296" y="1251990"/>
            <a:ext cx="3285244" cy="115284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F78BA827-4627-4100-741C-1334CB484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558" y="4023500"/>
            <a:ext cx="1514686" cy="952633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F5B3CE2-9A0D-3FBB-AF29-92B19DAD8DA2}"/>
              </a:ext>
            </a:extLst>
          </p:cNvPr>
          <p:cNvSpPr txBox="1"/>
          <p:nvPr/>
        </p:nvSpPr>
        <p:spPr>
          <a:xfrm>
            <a:off x="4857368" y="3042933"/>
            <a:ext cx="613752" cy="803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4328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>
            <a:extLst>
              <a:ext uri="{FF2B5EF4-FFF2-40B4-BE49-F238E27FC236}">
                <a16:creationId xmlns:a16="http://schemas.microsoft.com/office/drawing/2014/main" id="{C0B0800C-332B-77A0-E784-906DC1D2F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97" y="1853301"/>
            <a:ext cx="1363806" cy="681903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7F78D-8299-A2F5-B483-824F0AA8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D61B3-C5FF-9633-71F5-E7F27288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06" y="5421618"/>
            <a:ext cx="6048000" cy="126000"/>
          </a:xfrm>
        </p:spPr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63959-9AA4-04B0-332C-F4241F63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B7A1427-97C0-6FF5-DF0F-34A04A92D46D}"/>
              </a:ext>
            </a:extLst>
          </p:cNvPr>
          <p:cNvGrpSpPr/>
          <p:nvPr/>
        </p:nvGrpSpPr>
        <p:grpSpPr>
          <a:xfrm rot="19669852">
            <a:off x="747721" y="1927018"/>
            <a:ext cx="745355" cy="193797"/>
            <a:chOff x="3697401" y="2105374"/>
            <a:chExt cx="745355" cy="19379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767637B-1C4B-ABD6-108C-940A8E656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3904" r="69968" b="65218"/>
            <a:stretch/>
          </p:blipFill>
          <p:spPr>
            <a:xfrm>
              <a:off x="3697401" y="2109730"/>
              <a:ext cx="427842" cy="18944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B5EF229-F90C-C96F-1F5E-91A625FCD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7572" t="23904" b="65218"/>
            <a:stretch/>
          </p:blipFill>
          <p:spPr>
            <a:xfrm>
              <a:off x="4116507" y="2105374"/>
              <a:ext cx="326249" cy="193432"/>
            </a:xfrm>
            <a:prstGeom prst="rect">
              <a:avLst/>
            </a:prstGeom>
          </p:spPr>
        </p:pic>
      </p:grpSp>
      <p:pic>
        <p:nvPicPr>
          <p:cNvPr id="14" name="Grafik 1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C34123-AE15-77D0-BEF2-2B21A83DB3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39" b="89759" l="10000" r="92500">
                        <a14:foregroundMark x1="92500" y1="72892" x2="92500" y2="72892"/>
                        <a14:backgroundMark x1="69643" y1="16265" x2="69643" y2="16265"/>
                        <a14:backgroundMark x1="35357" y1="69880" x2="51071" y2="87349"/>
                        <a14:backgroundMark x1="40000" y1="81325" x2="7500" y2="74096"/>
                        <a14:backgroundMark x1="14286" y1="64458" x2="41429" y2="82530"/>
                        <a14:backgroundMark x1="40000" y1="76506" x2="27500" y2="66867"/>
                        <a14:backgroundMark x1="45357" y1="68072" x2="45357" y2="68072"/>
                        <a14:backgroundMark x1="37500" y1="40964" x2="37500" y2="40964"/>
                        <a14:backgroundMark x1="56071" y1="54217" x2="42143" y2="42771"/>
                        <a14:backgroundMark x1="75000" y1="66265" x2="31071" y2="35542"/>
                        <a14:backgroundMark x1="13929" y1="29518" x2="13929" y2="29518"/>
                        <a14:backgroundMark x1="22500" y1="19277" x2="22500" y2="19277"/>
                        <a14:backgroundMark x1="18571" y1="6627" x2="18571" y2="6627"/>
                        <a14:backgroundMark x1="18929" y1="10843" x2="23929" y2="14458"/>
                        <a14:backgroundMark x1="92500" y1="65663" x2="88929" y2="53614"/>
                        <a14:backgroundMark x1="88214" y1="52410" x2="68571" y2="42169"/>
                        <a14:backgroundMark x1="74643" y1="83133" x2="26429" y2="62651"/>
                        <a14:backgroundMark x1="40000" y1="64458" x2="24643" y2="60843"/>
                        <a14:backgroundMark x1="75000" y1="45783" x2="25000" y2="14458"/>
                        <a14:backgroundMark x1="88214" y1="74096" x2="88214" y2="74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22" y="1872825"/>
            <a:ext cx="775862" cy="459975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BB03A1E-8293-973B-3D4B-A7193D68B6BF}"/>
              </a:ext>
            </a:extLst>
          </p:cNvPr>
          <p:cNvGrpSpPr/>
          <p:nvPr/>
        </p:nvGrpSpPr>
        <p:grpSpPr>
          <a:xfrm>
            <a:off x="2583967" y="3109703"/>
            <a:ext cx="621240" cy="1277233"/>
            <a:chOff x="1259432" y="1842769"/>
            <a:chExt cx="1141596" cy="2571547"/>
          </a:xfrm>
        </p:grpSpPr>
        <p:pic>
          <p:nvPicPr>
            <p:cNvPr id="10" name="Grafik 9" descr="Ein Bild, das ClipArt enthält.">
              <a:extLst>
                <a:ext uri="{FF2B5EF4-FFF2-40B4-BE49-F238E27FC236}">
                  <a16:creationId xmlns:a16="http://schemas.microsoft.com/office/drawing/2014/main" id="{A432A896-E227-5355-42DA-2AB813706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2803" r="28545"/>
            <a:stretch/>
          </p:blipFill>
          <p:spPr>
            <a:xfrm>
              <a:off x="1259432" y="1842769"/>
              <a:ext cx="1056483" cy="257154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97278FD-E2EA-CF55-914A-48F572A16D86}"/>
                </a:ext>
              </a:extLst>
            </p:cNvPr>
            <p:cNvSpPr txBox="1"/>
            <p:nvPr/>
          </p:nvSpPr>
          <p:spPr>
            <a:xfrm>
              <a:off x="1564907" y="3109882"/>
              <a:ext cx="836121" cy="4009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>
                  <a:solidFill>
                    <a:schemeClr val="bg1"/>
                  </a:solidFill>
                </a:rPr>
                <a:t>FINN</a:t>
              </a:r>
            </a:p>
          </p:txBody>
        </p:sp>
      </p:grp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BAC052-5CCF-CDFC-E599-E15532520C9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750" t="63064" r="45500"/>
          <a:stretch/>
        </p:blipFill>
        <p:spPr>
          <a:xfrm>
            <a:off x="1112027" y="3773786"/>
            <a:ext cx="405116" cy="34582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83B48E5-4B05-2A13-3015-FBA06957293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250" r="50000" b="60819"/>
          <a:stretch/>
        </p:blipFill>
        <p:spPr>
          <a:xfrm rot="256283">
            <a:off x="1438231" y="4206339"/>
            <a:ext cx="246305" cy="249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A025FCB-F722-DBBA-6D17-E2AD076463C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000" t="16000" r="12500" b="71222"/>
          <a:stretch/>
        </p:blipFill>
        <p:spPr>
          <a:xfrm>
            <a:off x="831644" y="4047038"/>
            <a:ext cx="268956" cy="8926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2977210-F215-07EA-B8C1-6613E7F0FC22}"/>
              </a:ext>
            </a:extLst>
          </p:cNvPr>
          <p:cNvSpPr txBox="1"/>
          <p:nvPr/>
        </p:nvSpPr>
        <p:spPr>
          <a:xfrm>
            <a:off x="563337" y="2329283"/>
            <a:ext cx="1379983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Experimental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6EB661-C06C-8AD4-B27D-58CC0C52C8CE}"/>
              </a:ext>
            </a:extLst>
          </p:cNvPr>
          <p:cNvSpPr txBox="1"/>
          <p:nvPr/>
        </p:nvSpPr>
        <p:spPr>
          <a:xfrm>
            <a:off x="601146" y="3507864"/>
            <a:ext cx="1304365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Model </a:t>
            </a:r>
            <a:r>
              <a:rPr lang="de-DE" sz="1400" dirty="0" err="1"/>
              <a:t>equations</a:t>
            </a:r>
            <a:endParaRPr lang="de-DE" sz="1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1820F-0463-C5F9-3063-A99D0BFB1B18}"/>
              </a:ext>
            </a:extLst>
          </p:cNvPr>
          <p:cNvGrpSpPr/>
          <p:nvPr/>
        </p:nvGrpSpPr>
        <p:grpSpPr>
          <a:xfrm>
            <a:off x="5748201" y="3200830"/>
            <a:ext cx="990981" cy="1263382"/>
            <a:chOff x="3060242" y="101741"/>
            <a:chExt cx="2092701" cy="2596863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9FA5E88-6E02-5F34-15C1-33A3B6F22130}"/>
                </a:ext>
              </a:extLst>
            </p:cNvPr>
            <p:cNvGrpSpPr/>
            <p:nvPr/>
          </p:nvGrpSpPr>
          <p:grpSpPr>
            <a:xfrm>
              <a:off x="3060242" y="101741"/>
              <a:ext cx="2092701" cy="2596863"/>
              <a:chOff x="3009900" y="373708"/>
              <a:chExt cx="3245875" cy="3817292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FCDD49B-7133-D0A3-9BF5-35D7C99F1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182"/>
              <a:stretch/>
            </p:blipFill>
            <p:spPr>
              <a:xfrm>
                <a:off x="3074987" y="373708"/>
                <a:ext cx="3180788" cy="371028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FB151C7-AC24-3F3A-50E8-207E9EE75F09}"/>
                  </a:ext>
                </a:extLst>
              </p:cNvPr>
              <p:cNvSpPr/>
              <p:nvPr/>
            </p:nvSpPr>
            <p:spPr>
              <a:xfrm>
                <a:off x="3009900" y="2943225"/>
                <a:ext cx="304800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</p:grp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8D7FF3F-C318-5E6B-C6D9-589E85A3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05633">
              <a:off x="4549452" y="532549"/>
              <a:ext cx="481584" cy="40843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44E7E56-9D97-C3EC-3C06-64D95BEB5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1250" r="50000" b="60819"/>
            <a:stretch/>
          </p:blipFill>
          <p:spPr>
            <a:xfrm>
              <a:off x="3418526" y="984049"/>
              <a:ext cx="219854" cy="222301"/>
            </a:xfrm>
            <a:prstGeom prst="rect">
              <a:avLst/>
            </a:prstGeom>
          </p:spPr>
        </p:pic>
        <p:pic>
          <p:nvPicPr>
            <p:cNvPr id="39" name="Grafik 38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537FFF3C-4FC2-B80B-514A-56C92EE3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10000" b="90000" l="10000" r="90000">
                          <a14:foregroundMark x1="17391" y1="46575" x2="17391" y2="46575"/>
                          <a14:foregroundMark x1="40870" y1="61644" x2="40870" y2="61644"/>
                          <a14:foregroundMark x1="66522" y1="33562" x2="66522" y2="33562"/>
                          <a14:foregroundMark x1="75652" y1="84247" x2="75652" y2="84247"/>
                          <a14:foregroundMark x1="21739" y1="78082" x2="21739" y2="780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636011">
              <a:off x="3233065" y="551352"/>
              <a:ext cx="584177" cy="370826"/>
            </a:xfrm>
            <a:prstGeom prst="rect">
              <a:avLst/>
            </a:prstGeom>
          </p:spPr>
        </p:pic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41711647-F96A-1B65-14BF-300E7E561E8E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763" t="9755"/>
          <a:stretch/>
        </p:blipFill>
        <p:spPr>
          <a:xfrm>
            <a:off x="7389053" y="3545479"/>
            <a:ext cx="1005088" cy="957213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2962053-F1D9-E9E0-35BD-F218094B12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6815">
            <a:off x="922374" y="4230469"/>
            <a:ext cx="492979" cy="312935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B2D1759-ADEC-A4A7-FA1D-553A7A334F92}"/>
              </a:ext>
            </a:extLst>
          </p:cNvPr>
          <p:cNvSpPr/>
          <p:nvPr/>
        </p:nvSpPr>
        <p:spPr>
          <a:xfrm>
            <a:off x="2732324" y="224291"/>
            <a:ext cx="3679352" cy="67946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a contaminant transport solver for PFAS with FINN</a:t>
            </a:r>
            <a:endParaRPr lang="de-DE" sz="160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3BF2FF7-0454-F412-342E-73B11A42BAF6}"/>
              </a:ext>
            </a:extLst>
          </p:cNvPr>
          <p:cNvSpPr/>
          <p:nvPr/>
        </p:nvSpPr>
        <p:spPr>
          <a:xfrm>
            <a:off x="405306" y="1110115"/>
            <a:ext cx="1696045" cy="3494771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F724DC9-98E3-ED5D-8A92-2E103FEB132D}"/>
              </a:ext>
            </a:extLst>
          </p:cNvPr>
          <p:cNvSpPr txBox="1"/>
          <p:nvPr/>
        </p:nvSpPr>
        <p:spPr>
          <a:xfrm>
            <a:off x="719450" y="1172364"/>
            <a:ext cx="1067756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I. BASICS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9361F3F-8927-3820-FD7E-638A53D35299}"/>
              </a:ext>
            </a:extLst>
          </p:cNvPr>
          <p:cNvSpPr/>
          <p:nvPr/>
        </p:nvSpPr>
        <p:spPr>
          <a:xfrm>
            <a:off x="2196340" y="1110115"/>
            <a:ext cx="4751320" cy="3494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5ED0DE5-244A-4E0F-2F0A-8E1582B5D283}"/>
              </a:ext>
            </a:extLst>
          </p:cNvPr>
          <p:cNvSpPr txBox="1"/>
          <p:nvPr/>
        </p:nvSpPr>
        <p:spPr>
          <a:xfrm>
            <a:off x="4009336" y="1172364"/>
            <a:ext cx="138730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II. METHODS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D966A8-9F78-DC2A-0AE1-4136C908E03C}"/>
              </a:ext>
            </a:extLst>
          </p:cNvPr>
          <p:cNvSpPr txBox="1"/>
          <p:nvPr/>
        </p:nvSpPr>
        <p:spPr>
          <a:xfrm>
            <a:off x="2394731" y="2065724"/>
            <a:ext cx="4046906" cy="1692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Implementation </a:t>
            </a:r>
            <a:r>
              <a:rPr lang="de-DE" sz="1400" dirty="0" err="1"/>
              <a:t>of</a:t>
            </a:r>
            <a:r>
              <a:rPr lang="de-DE" sz="1400" dirty="0"/>
              <a:t> a Finite </a:t>
            </a:r>
            <a:r>
              <a:rPr lang="de-DE" sz="1400" dirty="0" err="1"/>
              <a:t>Difference</a:t>
            </a:r>
            <a:r>
              <a:rPr lang="de-DE" sz="1400" dirty="0"/>
              <a:t> (FD) </a:t>
            </a:r>
            <a:r>
              <a:rPr lang="de-DE" sz="1400" dirty="0" err="1"/>
              <a:t>solver</a:t>
            </a: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r>
              <a:rPr lang="de-DE" sz="1400" dirty="0"/>
              <a:t>Embedding </a:t>
            </a:r>
            <a:r>
              <a:rPr lang="de-DE" sz="1400" dirty="0" err="1"/>
              <a:t>into</a:t>
            </a:r>
            <a:r>
              <a:rPr lang="de-DE" sz="1400" dirty="0"/>
              <a:t> Finite Volume </a:t>
            </a:r>
            <a:r>
              <a:rPr lang="de-DE" sz="1400" dirty="0" err="1"/>
              <a:t>Neural</a:t>
            </a:r>
            <a:r>
              <a:rPr lang="de-DE" sz="1400" dirty="0"/>
              <a:t> Network (FINN)</a:t>
            </a:r>
          </a:p>
          <a:p>
            <a:pPr algn="ctr">
              <a:buClr>
                <a:schemeClr val="accent1"/>
              </a:buClr>
            </a:pP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60A3F43-361B-151C-0CAA-564645CC90D8}"/>
              </a:ext>
            </a:extLst>
          </p:cNvPr>
          <p:cNvSpPr/>
          <p:nvPr/>
        </p:nvSpPr>
        <p:spPr>
          <a:xfrm>
            <a:off x="7043419" y="1110115"/>
            <a:ext cx="1696357" cy="34947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91556AF-0832-F177-4496-0D41F8B6A45D}"/>
              </a:ext>
            </a:extLst>
          </p:cNvPr>
          <p:cNvSpPr txBox="1"/>
          <p:nvPr/>
        </p:nvSpPr>
        <p:spPr>
          <a:xfrm>
            <a:off x="7336961" y="1172364"/>
            <a:ext cx="110927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III. RESULTS AND DISCUSSION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C99FB48-EB4C-FF07-13EE-FF24BD547786}"/>
              </a:ext>
            </a:extLst>
          </p:cNvPr>
          <p:cNvSpPr txBox="1"/>
          <p:nvPr/>
        </p:nvSpPr>
        <p:spPr>
          <a:xfrm>
            <a:off x="7239415" y="1766554"/>
            <a:ext cx="1304365" cy="18291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r>
              <a:rPr lang="de-DE" sz="1400" dirty="0" err="1"/>
              <a:t>Application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FINN on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0D4C793-537E-2194-E542-88C2044DB97D}"/>
              </a:ext>
            </a:extLst>
          </p:cNvPr>
          <p:cNvSpPr/>
          <p:nvPr/>
        </p:nvSpPr>
        <p:spPr>
          <a:xfrm>
            <a:off x="6477429" y="211885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2EB4D38-E21A-2FD6-8A26-697ED1E143D0}"/>
              </a:ext>
            </a:extLst>
          </p:cNvPr>
          <p:cNvSpPr/>
          <p:nvPr/>
        </p:nvSpPr>
        <p:spPr>
          <a:xfrm>
            <a:off x="6477429" y="270810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B5DA23B-7052-F4F9-15E5-099C23D809A3}"/>
              </a:ext>
            </a:extLst>
          </p:cNvPr>
          <p:cNvSpPr/>
          <p:nvPr/>
        </p:nvSpPr>
        <p:spPr>
          <a:xfrm>
            <a:off x="7801597" y="3051239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pSp>
        <p:nvGrpSpPr>
          <p:cNvPr id="65" name="Gruppieren 64">
            <a:extLst>
              <a:ext uri="{FF2B5EF4-FFF2-40B4-BE49-F238E27FC236}">
                <a16:creationId xmlns:a16="http://schemas.microsoft.com/office/drawing/2014/main" id="{FD8BE21E-F3EE-B88E-452A-D1565196012F}"/>
              </a:ext>
            </a:extLst>
          </p:cNvPr>
          <p:cNvGrpSpPr/>
          <p:nvPr/>
        </p:nvGrpSpPr>
        <p:grpSpPr>
          <a:xfrm>
            <a:off x="6529537" y="2110285"/>
            <a:ext cx="182005" cy="136578"/>
            <a:chOff x="6411676" y="1635919"/>
            <a:chExt cx="182005" cy="136578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CBE367C-BC39-FDFF-2D17-527FC1443F2C}"/>
                </a:ext>
              </a:extLst>
            </p:cNvPr>
            <p:cNvCxnSpPr>
              <a:cxnSpLocks/>
            </p:cNvCxnSpPr>
            <p:nvPr/>
          </p:nvCxnSpPr>
          <p:spPr>
            <a:xfrm>
              <a:off x="6411676" y="1720483"/>
              <a:ext cx="59360" cy="5201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1E1A9444-2BF3-29C8-DFF7-4D48CE857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274" y="1635919"/>
              <a:ext cx="127407" cy="136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7C2A64D-8EA7-A2DB-7168-75963C485531}"/>
              </a:ext>
            </a:extLst>
          </p:cNvPr>
          <p:cNvGrpSpPr/>
          <p:nvPr/>
        </p:nvGrpSpPr>
        <p:grpSpPr>
          <a:xfrm>
            <a:off x="6529537" y="2702665"/>
            <a:ext cx="182005" cy="136578"/>
            <a:chOff x="6411676" y="1635919"/>
            <a:chExt cx="182005" cy="136578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D1914BB7-1B81-57B2-E13C-82C3977B1BE2}"/>
                </a:ext>
              </a:extLst>
            </p:cNvPr>
            <p:cNvCxnSpPr>
              <a:cxnSpLocks/>
            </p:cNvCxnSpPr>
            <p:nvPr/>
          </p:nvCxnSpPr>
          <p:spPr>
            <a:xfrm>
              <a:off x="6411676" y="1720483"/>
              <a:ext cx="59360" cy="5201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26C781AE-49E6-D8E2-2C3B-8C850A3F4E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274" y="1635919"/>
              <a:ext cx="127407" cy="136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88D39BE0-BA26-955B-F711-4B8F3886345D}"/>
              </a:ext>
            </a:extLst>
          </p:cNvPr>
          <p:cNvGrpSpPr/>
          <p:nvPr/>
        </p:nvGrpSpPr>
        <p:grpSpPr>
          <a:xfrm>
            <a:off x="7856720" y="3042836"/>
            <a:ext cx="182005" cy="136578"/>
            <a:chOff x="6411676" y="1635919"/>
            <a:chExt cx="182005" cy="136578"/>
          </a:xfrm>
        </p:grpSpPr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4F3F3BB5-FBA7-ABD8-DF88-C4F8437B9773}"/>
                </a:ext>
              </a:extLst>
            </p:cNvPr>
            <p:cNvCxnSpPr>
              <a:cxnSpLocks/>
            </p:cNvCxnSpPr>
            <p:nvPr/>
          </p:nvCxnSpPr>
          <p:spPr>
            <a:xfrm>
              <a:off x="6411676" y="1720483"/>
              <a:ext cx="59360" cy="52014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9D3A4CE9-5F80-67D4-9DD4-14C0868DB5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66274" y="1635919"/>
              <a:ext cx="127407" cy="136578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Grafik 46">
            <a:extLst>
              <a:ext uri="{FF2B5EF4-FFF2-40B4-BE49-F238E27FC236}">
                <a16:creationId xmlns:a16="http://schemas.microsoft.com/office/drawing/2014/main" id="{81908333-2B5B-7E2F-02D8-CB302E36356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72595" y="3161276"/>
            <a:ext cx="2335454" cy="135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963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B78FF5D-678C-B1BD-3672-084E1F13D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3" y="1597025"/>
            <a:ext cx="8207375" cy="293320"/>
          </a:xfrm>
        </p:spPr>
        <p:txBody>
          <a:bodyPr/>
          <a:lstStyle/>
          <a:p>
            <a:pPr marL="0" indent="0">
              <a:buNone/>
            </a:pPr>
            <a:r>
              <a:rPr lang="de-DE" sz="1200" dirty="0"/>
              <a:t>[1] </a:t>
            </a:r>
            <a:r>
              <a:rPr lang="de-DE" sz="1200" dirty="0" err="1"/>
              <a:t>Artificial</a:t>
            </a:r>
            <a:r>
              <a:rPr lang="de-DE" sz="1200" dirty="0"/>
              <a:t> </a:t>
            </a:r>
            <a:r>
              <a:rPr lang="de-DE" sz="1200" dirty="0" err="1"/>
              <a:t>Neural</a:t>
            </a:r>
            <a:r>
              <a:rPr lang="de-DE" sz="1200" dirty="0"/>
              <a:t> Network in Publications – </a:t>
            </a:r>
            <a:r>
              <a:rPr lang="de-DE" sz="1200" dirty="0" err="1"/>
              <a:t>Dimensions</a:t>
            </a:r>
            <a:r>
              <a:rPr lang="de-DE" sz="1200" dirty="0"/>
              <a:t>, </a:t>
            </a:r>
            <a:r>
              <a:rPr lang="de-DE" sz="1200" dirty="0" err="1"/>
              <a:t>December</a:t>
            </a:r>
            <a:r>
              <a:rPr lang="de-DE" sz="1200" dirty="0"/>
              <a:t> 2022. [Online; </a:t>
            </a:r>
            <a:r>
              <a:rPr lang="de-DE" sz="1200" dirty="0" err="1"/>
              <a:t>accessed</a:t>
            </a:r>
            <a:r>
              <a:rPr lang="de-DE" sz="1200" dirty="0"/>
              <a:t> 7. </a:t>
            </a:r>
            <a:r>
              <a:rPr lang="de-DE" sz="1200" dirty="0" err="1"/>
              <a:t>Dec</a:t>
            </a:r>
            <a:r>
              <a:rPr lang="de-DE" sz="1200" dirty="0"/>
              <a:t>. 2022]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7B8A19-EF56-1217-00AA-9291DB53F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AD5BA-CC37-4780-9FE4-3884A528EF40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50E1DD1-A726-15EE-9F6F-F70A4CAEF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594F2E8-F4B1-AB33-839A-BEE90CC3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33C78E8-5298-CF21-6ED2-61C39CFF3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Bibliography</a:t>
            </a:r>
            <a:endParaRPr lang="de-DE" dirty="0"/>
          </a:p>
        </p:txBody>
      </p:sp>
      <p:sp>
        <p:nvSpPr>
          <p:cNvPr id="6" name="Fußzeilenplatzhalter 3">
            <a:extLst>
              <a:ext uri="{FF2B5EF4-FFF2-40B4-BE49-F238E27FC236}">
                <a16:creationId xmlns:a16="http://schemas.microsoft.com/office/drawing/2014/main" id="{C32086A2-C9BB-4998-257F-F617EDD76AD3}"/>
              </a:ext>
            </a:extLst>
          </p:cNvPr>
          <p:cNvSpPr txBox="1">
            <a:spLocks/>
          </p:cNvSpPr>
          <p:nvPr/>
        </p:nvSpPr>
        <p:spPr>
          <a:xfrm>
            <a:off x="482226" y="1898207"/>
            <a:ext cx="7866644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[2] T. Bierbaum, N. Klaas, C. Haslauer, J. Braun, F. T. Lange, and F. Sacher. Experimentelle Methoden zur Untersuchung der PFAS-Immobilisierung, </a:t>
            </a:r>
            <a:r>
              <a:rPr lang="de-DE" sz="1200" dirty="0" err="1"/>
              <a:t>Mitt</a:t>
            </a:r>
            <a:r>
              <a:rPr lang="de-DE" sz="1200" dirty="0"/>
              <a:t> </a:t>
            </a:r>
            <a:r>
              <a:rPr lang="de-DE" sz="1200" dirty="0" err="1"/>
              <a:t>Umweltchem</a:t>
            </a:r>
            <a:r>
              <a:rPr lang="de-DE" sz="1200" dirty="0"/>
              <a:t> </a:t>
            </a:r>
            <a:r>
              <a:rPr lang="de-DE" sz="1200" dirty="0" err="1"/>
              <a:t>Ökotox</a:t>
            </a:r>
            <a:r>
              <a:rPr lang="de-DE" sz="1200" dirty="0"/>
              <a:t>, March 2022  </a:t>
            </a:r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45FF36E3-8DCF-BC3D-D34F-280067452344}"/>
              </a:ext>
            </a:extLst>
          </p:cNvPr>
          <p:cNvSpPr txBox="1">
            <a:spLocks/>
          </p:cNvSpPr>
          <p:nvPr/>
        </p:nvSpPr>
        <p:spPr>
          <a:xfrm>
            <a:off x="482226" y="2415900"/>
            <a:ext cx="7549200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[3] J. </a:t>
            </a:r>
            <a:r>
              <a:rPr lang="de-DE" sz="1200" dirty="0" err="1"/>
              <a:t>Simunek</a:t>
            </a:r>
            <a:r>
              <a:rPr lang="de-DE" sz="1200" dirty="0"/>
              <a:t> and M. Th. van </a:t>
            </a:r>
            <a:r>
              <a:rPr lang="de-DE" sz="1200" dirty="0" err="1"/>
              <a:t>Genuchten</a:t>
            </a:r>
            <a:r>
              <a:rPr lang="de-DE" sz="1200" dirty="0"/>
              <a:t>. Modeling </a:t>
            </a:r>
            <a:r>
              <a:rPr lang="de-DE" sz="1200" dirty="0" err="1"/>
              <a:t>Nonequilibrium</a:t>
            </a:r>
            <a:r>
              <a:rPr lang="de-DE" sz="1200" dirty="0"/>
              <a:t> Flow and </a:t>
            </a:r>
            <a:r>
              <a:rPr lang="de-DE" sz="1200" dirty="0" err="1"/>
              <a:t>Trasnport</a:t>
            </a:r>
            <a:r>
              <a:rPr lang="de-DE" sz="1200" dirty="0"/>
              <a:t> </a:t>
            </a:r>
            <a:r>
              <a:rPr lang="de-DE" sz="1200" dirty="0" err="1"/>
              <a:t>Processes</a:t>
            </a:r>
            <a:r>
              <a:rPr lang="de-DE" sz="1200" dirty="0"/>
              <a:t> </a:t>
            </a:r>
            <a:r>
              <a:rPr lang="de-DE" sz="1200" dirty="0" err="1"/>
              <a:t>Using</a:t>
            </a:r>
            <a:r>
              <a:rPr lang="de-DE" sz="1200" dirty="0"/>
              <a:t> HYDRUS. Vadose Zone J. 7(2):782-797, May 2008</a:t>
            </a:r>
          </a:p>
        </p:txBody>
      </p:sp>
      <p:sp>
        <p:nvSpPr>
          <p:cNvPr id="9" name="Fußzeilenplatzhalter 3">
            <a:extLst>
              <a:ext uri="{FF2B5EF4-FFF2-40B4-BE49-F238E27FC236}">
                <a16:creationId xmlns:a16="http://schemas.microsoft.com/office/drawing/2014/main" id="{B1103223-18ED-14EF-C43D-009FFE923116}"/>
              </a:ext>
            </a:extLst>
          </p:cNvPr>
          <p:cNvSpPr txBox="1">
            <a:spLocks/>
          </p:cNvSpPr>
          <p:nvPr/>
        </p:nvSpPr>
        <p:spPr>
          <a:xfrm>
            <a:off x="468312" y="2949470"/>
            <a:ext cx="7549200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[4] M. Karlbauer, T. </a:t>
            </a:r>
            <a:r>
              <a:rPr lang="de-DE" sz="1200" dirty="0" err="1"/>
              <a:t>Praditia</a:t>
            </a:r>
            <a:r>
              <a:rPr lang="de-DE" sz="1200" dirty="0"/>
              <a:t>, S. Otte, S. </a:t>
            </a:r>
            <a:r>
              <a:rPr lang="de-DE" sz="1200" dirty="0" err="1"/>
              <a:t>Oladyshkin</a:t>
            </a:r>
            <a:r>
              <a:rPr lang="de-DE" sz="1200" dirty="0"/>
              <a:t>, W. Nowak, M. V. Butz, </a:t>
            </a:r>
            <a:r>
              <a:rPr lang="de-DE" sz="1200" dirty="0" err="1"/>
              <a:t>Composing</a:t>
            </a:r>
            <a:r>
              <a:rPr lang="de-DE" sz="1200" dirty="0"/>
              <a:t> Partial Differential </a:t>
            </a:r>
            <a:r>
              <a:rPr lang="de-DE" sz="1200" dirty="0" err="1"/>
              <a:t>Equations</a:t>
            </a:r>
            <a:r>
              <a:rPr lang="de-DE" sz="1200" dirty="0"/>
              <a:t> with </a:t>
            </a:r>
            <a:r>
              <a:rPr lang="de-DE" sz="1200" dirty="0" err="1"/>
              <a:t>physics</a:t>
            </a:r>
            <a:r>
              <a:rPr lang="de-DE" sz="1200" dirty="0"/>
              <a:t>-aware </a:t>
            </a:r>
            <a:r>
              <a:rPr lang="de-DE" sz="1200" dirty="0" err="1"/>
              <a:t>Neural</a:t>
            </a:r>
            <a:r>
              <a:rPr lang="de-DE" sz="1200" dirty="0"/>
              <a:t> Networks . Proceedings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Machine</a:t>
            </a:r>
            <a:r>
              <a:rPr lang="de-DE" sz="1200" dirty="0"/>
              <a:t> Learning Research, </a:t>
            </a:r>
            <a:r>
              <a:rPr lang="de-DE" sz="1200" dirty="0" err="1"/>
              <a:t>July</a:t>
            </a:r>
            <a:r>
              <a:rPr lang="de-DE" sz="1200" dirty="0"/>
              <a:t> 2022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3D0871F-0BAC-1A08-9288-485C5F89CB41}"/>
              </a:ext>
            </a:extLst>
          </p:cNvPr>
          <p:cNvSpPr txBox="1"/>
          <p:nvPr/>
        </p:nvSpPr>
        <p:spPr>
          <a:xfrm>
            <a:off x="374902" y="3451287"/>
            <a:ext cx="79494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effectLst/>
                <a:latin typeface="Arial" panose="020B0604020202020204" pitchFamily="34" charset="0"/>
              </a:rPr>
              <a:t>[5] M. Th. van 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Genuchten</a:t>
            </a:r>
            <a:r>
              <a:rPr lang="en-GB" sz="1200" dirty="0">
                <a:effectLst/>
                <a:latin typeface="Arial" panose="020B0604020202020204" pitchFamily="34" charset="0"/>
              </a:rPr>
              <a:t> and R. J. 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Wagenet</a:t>
            </a:r>
            <a:r>
              <a:rPr lang="en-GB" sz="1200" dirty="0">
                <a:effectLst/>
                <a:latin typeface="Arial" panose="020B0604020202020204" pitchFamily="34" charset="0"/>
              </a:rPr>
              <a:t>. Two-Site/Two-Region Models for Pes-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ticide</a:t>
            </a:r>
            <a:r>
              <a:rPr lang="en-GB" sz="1200" dirty="0">
                <a:effectLst/>
                <a:latin typeface="Arial" panose="020B0604020202020204" pitchFamily="34" charset="0"/>
              </a:rPr>
              <a:t> Transport and Degradation: Theoretical Development and Analytical Solu-</a:t>
            </a:r>
            <a:r>
              <a:rPr lang="en-GB" sz="1200" dirty="0" err="1">
                <a:effectLst/>
                <a:latin typeface="Arial" panose="020B0604020202020204" pitchFamily="34" charset="0"/>
              </a:rPr>
              <a:t>tions</a:t>
            </a:r>
            <a:r>
              <a:rPr lang="en-GB" sz="1200" dirty="0">
                <a:effectLst/>
                <a:latin typeface="Arial" panose="020B0604020202020204" pitchFamily="34" charset="0"/>
              </a:rPr>
              <a:t>. Soil Sci. Soc. Am. J., 53(5):1303–1310, September 1989.</a:t>
            </a:r>
            <a:endParaRPr lang="de-DE" sz="12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9D48BB-36A1-0EC6-7B0E-B56860EC2215}"/>
              </a:ext>
            </a:extLst>
          </p:cNvPr>
          <p:cNvSpPr txBox="1"/>
          <p:nvPr/>
        </p:nvSpPr>
        <p:spPr>
          <a:xfrm>
            <a:off x="374902" y="4156339"/>
            <a:ext cx="79494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 err="1"/>
              <a:t>Cliparts</a:t>
            </a:r>
            <a:r>
              <a:rPr lang="de-DE" sz="1200" dirty="0"/>
              <a:t> </a:t>
            </a:r>
            <a:r>
              <a:rPr lang="de-DE" sz="1200" dirty="0" err="1"/>
              <a:t>of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motivation</a:t>
            </a:r>
            <a:r>
              <a:rPr lang="de-DE" sz="1200" dirty="0"/>
              <a:t> (</a:t>
            </a:r>
            <a:r>
              <a:rPr lang="de-DE" sz="1200" dirty="0" err="1"/>
              <a:t>edited</a:t>
            </a:r>
            <a:r>
              <a:rPr lang="de-DE" sz="1200" dirty="0"/>
              <a:t>): Strichfiguren - stock.adobe.com. </a:t>
            </a:r>
          </a:p>
        </p:txBody>
      </p:sp>
    </p:spTree>
    <p:extLst>
      <p:ext uri="{BB962C8B-B14F-4D97-AF65-F5344CB8AC3E}">
        <p14:creationId xmlns:p14="http://schemas.microsoft.com/office/powerpoint/2010/main" val="1228338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rafik 99" descr="Ein Bild, das Text enthält.&#10;&#10;Automatisch generierte Beschreibung">
            <a:extLst>
              <a:ext uri="{FF2B5EF4-FFF2-40B4-BE49-F238E27FC236}">
                <a16:creationId xmlns:a16="http://schemas.microsoft.com/office/drawing/2014/main" id="{8AB4EC6E-0AF3-9E46-B68F-25E77DB5F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48" t="23565" r="25509" b="12199"/>
          <a:stretch/>
        </p:blipFill>
        <p:spPr>
          <a:xfrm>
            <a:off x="7051810" y="899917"/>
            <a:ext cx="1122124" cy="1774182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A18A542-03E1-2CCA-9B55-711457FDEADC}"/>
              </a:ext>
            </a:extLst>
          </p:cNvPr>
          <p:cNvGrpSpPr/>
          <p:nvPr/>
        </p:nvGrpSpPr>
        <p:grpSpPr>
          <a:xfrm>
            <a:off x="428113" y="527067"/>
            <a:ext cx="796125" cy="1960708"/>
            <a:chOff x="841462" y="439587"/>
            <a:chExt cx="1056484" cy="2571547"/>
          </a:xfrm>
        </p:grpSpPr>
        <p:pic>
          <p:nvPicPr>
            <p:cNvPr id="33" name="Grafik 32" descr="Ein Bild, das ClipArt enthält.">
              <a:extLst>
                <a:ext uri="{FF2B5EF4-FFF2-40B4-BE49-F238E27FC236}">
                  <a16:creationId xmlns:a16="http://schemas.microsoft.com/office/drawing/2014/main" id="{A3F08D03-ABF9-C730-1E19-BD9511F4B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803" r="28545"/>
            <a:stretch/>
          </p:blipFill>
          <p:spPr>
            <a:xfrm>
              <a:off x="841462" y="439587"/>
              <a:ext cx="1056484" cy="2571547"/>
            </a:xfrm>
            <a:prstGeom prst="rect">
              <a:avLst/>
            </a:prstGeom>
          </p:spPr>
        </p:pic>
        <p:pic>
          <p:nvPicPr>
            <p:cNvPr id="35" name="Grafik 34" descr="Ein Bild, das ClipArt enthält.&#10;&#10;Automatisch generierte Beschreibung">
              <a:extLst>
                <a:ext uri="{FF2B5EF4-FFF2-40B4-BE49-F238E27FC236}">
                  <a16:creationId xmlns:a16="http://schemas.microsoft.com/office/drawing/2014/main" id="{86AFDBC8-385A-DABE-4368-FD458EFA0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18" t="27443" r="80157" b="59651"/>
            <a:stretch/>
          </p:blipFill>
          <p:spPr>
            <a:xfrm>
              <a:off x="1142960" y="1167741"/>
              <a:ext cx="442471" cy="319088"/>
            </a:xfrm>
            <a:prstGeom prst="ellipse">
              <a:avLst/>
            </a:prstGeom>
          </p:spPr>
        </p:pic>
        <p:sp>
          <p:nvSpPr>
            <p:cNvPr id="119" name="Textfeld 118">
              <a:extLst>
                <a:ext uri="{FF2B5EF4-FFF2-40B4-BE49-F238E27FC236}">
                  <a16:creationId xmlns:a16="http://schemas.microsoft.com/office/drawing/2014/main" id="{AF635F71-6725-7B2F-09D6-8BEA51EBB84B}"/>
                </a:ext>
              </a:extLst>
            </p:cNvPr>
            <p:cNvSpPr txBox="1"/>
            <p:nvPr/>
          </p:nvSpPr>
          <p:spPr>
            <a:xfrm>
              <a:off x="1250633" y="1694915"/>
              <a:ext cx="352813" cy="3425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200" dirty="0">
                  <a:solidFill>
                    <a:schemeClr val="bg1"/>
                  </a:solidFill>
                </a:rPr>
                <a:t>NN</a:t>
              </a:r>
            </a:p>
          </p:txBody>
        </p:sp>
      </p:grpSp>
      <p:pic>
        <p:nvPicPr>
          <p:cNvPr id="121" name="Grafik 12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E923EE0F-1699-1273-4CEE-9B9717401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40" t="19758" r="77333" b="423"/>
          <a:stretch/>
        </p:blipFill>
        <p:spPr>
          <a:xfrm>
            <a:off x="4013852" y="3683406"/>
            <a:ext cx="1116296" cy="1757803"/>
          </a:xfrm>
          <a:prstGeom prst="rect">
            <a:avLst/>
          </a:prstGeom>
        </p:spPr>
      </p:pic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1B80CBE-C99C-CDF1-2897-E035FD009515}"/>
              </a:ext>
            </a:extLst>
          </p:cNvPr>
          <p:cNvGrpSpPr/>
          <p:nvPr/>
        </p:nvGrpSpPr>
        <p:grpSpPr>
          <a:xfrm>
            <a:off x="3656600" y="607178"/>
            <a:ext cx="1830800" cy="2015248"/>
            <a:chOff x="3373348" y="249861"/>
            <a:chExt cx="2625585" cy="2890107"/>
          </a:xfrm>
        </p:grpSpPr>
        <p:grpSp>
          <p:nvGrpSpPr>
            <p:cNvPr id="104" name="Gruppieren 103">
              <a:extLst>
                <a:ext uri="{FF2B5EF4-FFF2-40B4-BE49-F238E27FC236}">
                  <a16:creationId xmlns:a16="http://schemas.microsoft.com/office/drawing/2014/main" id="{45C01385-F2D8-B56C-4F6B-1843C79ECAE0}"/>
                </a:ext>
              </a:extLst>
            </p:cNvPr>
            <p:cNvGrpSpPr/>
            <p:nvPr/>
          </p:nvGrpSpPr>
          <p:grpSpPr>
            <a:xfrm>
              <a:off x="3373348" y="249861"/>
              <a:ext cx="2625585" cy="2890107"/>
              <a:chOff x="3009900" y="373708"/>
              <a:chExt cx="3245875" cy="3817292"/>
            </a:xfrm>
          </p:grpSpPr>
          <p:pic>
            <p:nvPicPr>
              <p:cNvPr id="102" name="Grafik 101">
                <a:extLst>
                  <a:ext uri="{FF2B5EF4-FFF2-40B4-BE49-F238E27FC236}">
                    <a16:creationId xmlns:a16="http://schemas.microsoft.com/office/drawing/2014/main" id="{619D2BC1-9F13-3431-E7FC-94150F30A2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2"/>
              <a:stretch/>
            </p:blipFill>
            <p:spPr>
              <a:xfrm>
                <a:off x="3074987" y="373708"/>
                <a:ext cx="3180788" cy="3710283"/>
              </a:xfrm>
              <a:prstGeom prst="rect">
                <a:avLst/>
              </a:prstGeom>
            </p:spPr>
          </p:pic>
          <p:sp>
            <p:nvSpPr>
              <p:cNvPr id="103" name="Rechteck 102">
                <a:extLst>
                  <a:ext uri="{FF2B5EF4-FFF2-40B4-BE49-F238E27FC236}">
                    <a16:creationId xmlns:a16="http://schemas.microsoft.com/office/drawing/2014/main" id="{CAF9A16E-B538-617A-7E38-4F7D2C869962}"/>
                  </a:ext>
                </a:extLst>
              </p:cNvPr>
              <p:cNvSpPr/>
              <p:nvPr/>
            </p:nvSpPr>
            <p:spPr>
              <a:xfrm>
                <a:off x="3009900" y="2943225"/>
                <a:ext cx="304800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</p:grpSp>
        <p:pic>
          <p:nvPicPr>
            <p:cNvPr id="122" name="Grafik 121" descr="Ein Bild, das ClipArt enthält.&#10;&#10;Automatisch generierte Beschreibung">
              <a:extLst>
                <a:ext uri="{FF2B5EF4-FFF2-40B4-BE49-F238E27FC236}">
                  <a16:creationId xmlns:a16="http://schemas.microsoft.com/office/drawing/2014/main" id="{E97B33A7-38B4-8861-2C3A-EDBBD6676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718" t="27443" r="80157" b="59651"/>
            <a:stretch/>
          </p:blipFill>
          <p:spPr>
            <a:xfrm>
              <a:off x="4526722" y="1425486"/>
              <a:ext cx="446409" cy="321928"/>
            </a:xfrm>
            <a:prstGeom prst="ellipse">
              <a:avLst/>
            </a:prstGeom>
          </p:spPr>
        </p:pic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AF6BFF4F-4EC3-8F8E-F1D7-619256922B6F}"/>
              </a:ext>
            </a:extLst>
          </p:cNvPr>
          <p:cNvGrpSpPr/>
          <p:nvPr/>
        </p:nvGrpSpPr>
        <p:grpSpPr>
          <a:xfrm>
            <a:off x="962124" y="1971093"/>
            <a:ext cx="1001163" cy="731445"/>
            <a:chOff x="1363993" y="2487775"/>
            <a:chExt cx="1001163" cy="731445"/>
          </a:xfrm>
        </p:grpSpPr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5823986F-EB3B-C7CD-9002-FA8D6D9DB498}"/>
                </a:ext>
              </a:extLst>
            </p:cNvPr>
            <p:cNvGrpSpPr/>
            <p:nvPr/>
          </p:nvGrpSpPr>
          <p:grpSpPr>
            <a:xfrm rot="19669852">
              <a:off x="1363993" y="2813438"/>
              <a:ext cx="745355" cy="193797"/>
              <a:chOff x="3697401" y="2105374"/>
              <a:chExt cx="745355" cy="193797"/>
            </a:xfrm>
          </p:grpSpPr>
          <p:pic>
            <p:nvPicPr>
              <p:cNvPr id="107" name="Grafik 106">
                <a:extLst>
                  <a:ext uri="{FF2B5EF4-FFF2-40B4-BE49-F238E27FC236}">
                    <a16:creationId xmlns:a16="http://schemas.microsoft.com/office/drawing/2014/main" id="{FB858863-0839-E288-CD28-01563567DA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3904" r="69968" b="65218"/>
              <a:stretch/>
            </p:blipFill>
            <p:spPr>
              <a:xfrm>
                <a:off x="3697401" y="2109730"/>
                <a:ext cx="427842" cy="189441"/>
              </a:xfrm>
              <a:prstGeom prst="rect">
                <a:avLst/>
              </a:prstGeom>
            </p:spPr>
          </p:pic>
          <p:pic>
            <p:nvPicPr>
              <p:cNvPr id="108" name="Grafik 107">
                <a:extLst>
                  <a:ext uri="{FF2B5EF4-FFF2-40B4-BE49-F238E27FC236}">
                    <a16:creationId xmlns:a16="http://schemas.microsoft.com/office/drawing/2014/main" id="{69B45E08-0FE7-F95E-1F31-B5F65BBAF3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77572" t="23904" b="65218"/>
              <a:stretch/>
            </p:blipFill>
            <p:spPr>
              <a:xfrm>
                <a:off x="4116507" y="2105374"/>
                <a:ext cx="326249" cy="193432"/>
              </a:xfrm>
              <a:prstGeom prst="rect">
                <a:avLst/>
              </a:prstGeom>
            </p:spPr>
          </p:pic>
        </p:grpSp>
        <p:pic>
          <p:nvPicPr>
            <p:cNvPr id="117" name="Grafik 116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53977C2E-E31D-D2D8-C46B-2396F9B07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639" b="89759" l="10000" r="92500">
                          <a14:foregroundMark x1="92500" y1="72892" x2="92500" y2="72892"/>
                          <a14:backgroundMark x1="69643" y1="16265" x2="69643" y2="16265"/>
                          <a14:backgroundMark x1="35357" y1="69880" x2="51071" y2="87349"/>
                          <a14:backgroundMark x1="40000" y1="81325" x2="7500" y2="74096"/>
                          <a14:backgroundMark x1="14286" y1="64458" x2="41429" y2="82530"/>
                          <a14:backgroundMark x1="40000" y1="76506" x2="27500" y2="66867"/>
                          <a14:backgroundMark x1="45357" y1="68072" x2="45357" y2="68072"/>
                          <a14:backgroundMark x1="37500" y1="40964" x2="37500" y2="40964"/>
                          <a14:backgroundMark x1="56071" y1="54217" x2="42143" y2="42771"/>
                          <a14:backgroundMark x1="75000" y1="66265" x2="31071" y2="35542"/>
                          <a14:backgroundMark x1="13929" y1="29518" x2="13929" y2="29518"/>
                          <a14:backgroundMark x1="22500" y1="19277" x2="22500" y2="19277"/>
                          <a14:backgroundMark x1="18571" y1="6627" x2="18571" y2="6627"/>
                          <a14:backgroundMark x1="18929" y1="10843" x2="23929" y2="14458"/>
                          <a14:backgroundMark x1="92500" y1="65663" x2="88929" y2="53614"/>
                          <a14:backgroundMark x1="88214" y1="52410" x2="68571" y2="42169"/>
                          <a14:backgroundMark x1="74643" y1="83133" x2="26429" y2="62651"/>
                          <a14:backgroundMark x1="40000" y1="64458" x2="24643" y2="60843"/>
                          <a14:backgroundMark x1="75000" y1="45783" x2="25000" y2="14458"/>
                          <a14:backgroundMark x1="88214" y1="74096" x2="88214" y2="7409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589294" y="2759245"/>
              <a:ext cx="775862" cy="459975"/>
            </a:xfrm>
            <a:prstGeom prst="rect">
              <a:avLst/>
            </a:prstGeom>
          </p:spPr>
        </p:pic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C7766C4F-D3D5-1F7F-2DCC-DB248CAC3366}"/>
                </a:ext>
              </a:extLst>
            </p:cNvPr>
            <p:cNvSpPr txBox="1"/>
            <p:nvPr/>
          </p:nvSpPr>
          <p:spPr>
            <a:xfrm>
              <a:off x="1849654" y="2487775"/>
              <a:ext cx="384689" cy="3376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200" dirty="0"/>
                <a:t>Data</a:t>
              </a:r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C1A4616-721A-8BDE-944D-3E650A94365B}"/>
              </a:ext>
            </a:extLst>
          </p:cNvPr>
          <p:cNvCxnSpPr/>
          <p:nvPr/>
        </p:nvCxnSpPr>
        <p:spPr>
          <a:xfrm>
            <a:off x="442069" y="3267627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87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C1A4616-721A-8BDE-944D-3E650A94365B}"/>
              </a:ext>
            </a:extLst>
          </p:cNvPr>
          <p:cNvCxnSpPr/>
          <p:nvPr/>
        </p:nvCxnSpPr>
        <p:spPr>
          <a:xfrm>
            <a:off x="442069" y="3267627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>
            <a:extLst>
              <a:ext uri="{FF2B5EF4-FFF2-40B4-BE49-F238E27FC236}">
                <a16:creationId xmlns:a16="http://schemas.microsoft.com/office/drawing/2014/main" id="{6C47FEE2-6489-D8BF-BA92-622AAF5BD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6" t="5600" r="13951" b="5330"/>
          <a:stretch/>
        </p:blipFill>
        <p:spPr>
          <a:xfrm>
            <a:off x="3898938" y="3590731"/>
            <a:ext cx="1346126" cy="1668958"/>
          </a:xfrm>
          <a:prstGeom prst="rect">
            <a:avLst/>
          </a:prstGeom>
        </p:spPr>
      </p:pic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276BE58-E86F-5202-36B7-EA427E9595FA}"/>
              </a:ext>
            </a:extLst>
          </p:cNvPr>
          <p:cNvGrpSpPr/>
          <p:nvPr/>
        </p:nvGrpSpPr>
        <p:grpSpPr>
          <a:xfrm>
            <a:off x="334572" y="311979"/>
            <a:ext cx="882918" cy="2185815"/>
            <a:chOff x="561876" y="0"/>
            <a:chExt cx="1056484" cy="2571547"/>
          </a:xfrm>
        </p:grpSpPr>
        <p:pic>
          <p:nvPicPr>
            <p:cNvPr id="7" name="Grafik 6" descr="Ein Bild, das ClipArt enthält.">
              <a:extLst>
                <a:ext uri="{FF2B5EF4-FFF2-40B4-BE49-F238E27FC236}">
                  <a16:creationId xmlns:a16="http://schemas.microsoft.com/office/drawing/2014/main" id="{9A898F44-1730-E87F-10A5-FDF92B8E4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803" r="28545"/>
            <a:stretch/>
          </p:blipFill>
          <p:spPr>
            <a:xfrm>
              <a:off x="561876" y="0"/>
              <a:ext cx="1056484" cy="2571547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744FD79-323C-F4E6-3C32-A9CA47686D32}"/>
                </a:ext>
              </a:extLst>
            </p:cNvPr>
            <p:cNvSpPr txBox="1"/>
            <p:nvPr/>
          </p:nvSpPr>
          <p:spPr>
            <a:xfrm>
              <a:off x="888397" y="1285773"/>
              <a:ext cx="473747" cy="3425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200" dirty="0">
                  <a:solidFill>
                    <a:schemeClr val="bg1"/>
                  </a:solidFill>
                </a:rPr>
                <a:t>PINN</a:t>
              </a:r>
            </a:p>
          </p:txBody>
        </p:sp>
      </p:grp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CA81D2-2D19-E147-665B-D83513AECF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750" t="63064" r="45500"/>
          <a:stretch/>
        </p:blipFill>
        <p:spPr>
          <a:xfrm>
            <a:off x="879793" y="2448133"/>
            <a:ext cx="480060" cy="40979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36DFB9A-9EFD-4CC9-C506-586A5E66EB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50" r="50000" b="60819"/>
          <a:stretch/>
        </p:blipFill>
        <p:spPr>
          <a:xfrm>
            <a:off x="334572" y="2452219"/>
            <a:ext cx="291870" cy="2951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F94FD4E-457C-5EF1-5B1C-357B409CD4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00" t="16000" r="12500" b="71222"/>
          <a:stretch/>
        </p:blipFill>
        <p:spPr>
          <a:xfrm>
            <a:off x="1065739" y="2863892"/>
            <a:ext cx="318711" cy="10577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36C59AB-E615-97CE-4650-79309EA6B5FD}"/>
              </a:ext>
            </a:extLst>
          </p:cNvPr>
          <p:cNvSpPr txBox="1"/>
          <p:nvPr/>
        </p:nvSpPr>
        <p:spPr>
          <a:xfrm>
            <a:off x="807424" y="2992254"/>
            <a:ext cx="1304365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200" dirty="0"/>
              <a:t>Model </a:t>
            </a:r>
            <a:r>
              <a:rPr lang="de-DE" sz="1200" dirty="0" err="1"/>
              <a:t>equations</a:t>
            </a:r>
            <a:endParaRPr lang="de-DE" sz="1200" dirty="0"/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F3450F8-7837-F8B6-997E-6A6EEB3DB8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6815">
            <a:off x="332659" y="2752079"/>
            <a:ext cx="584177" cy="37082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9FA8883-9915-7725-69E6-4FDCA5C69A43}"/>
              </a:ext>
            </a:extLst>
          </p:cNvPr>
          <p:cNvGrpSpPr/>
          <p:nvPr/>
        </p:nvGrpSpPr>
        <p:grpSpPr>
          <a:xfrm rot="19669852">
            <a:off x="1111881" y="2029127"/>
            <a:ext cx="745355" cy="193797"/>
            <a:chOff x="3697401" y="2105374"/>
            <a:chExt cx="745355" cy="19379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1972C55-4064-F06A-8FA9-7E1ADF39C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3904" r="69968" b="65218"/>
            <a:stretch/>
          </p:blipFill>
          <p:spPr>
            <a:xfrm>
              <a:off x="3697401" y="2109730"/>
              <a:ext cx="427842" cy="189441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E000C6E-B8AA-8070-43DE-13B741AAA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7572" t="23904" b="65218"/>
            <a:stretch/>
          </p:blipFill>
          <p:spPr>
            <a:xfrm>
              <a:off x="4116507" y="2105374"/>
              <a:ext cx="326249" cy="193432"/>
            </a:xfrm>
            <a:prstGeom prst="rect">
              <a:avLst/>
            </a:prstGeom>
          </p:spPr>
        </p:pic>
      </p:grpSp>
      <p:pic>
        <p:nvPicPr>
          <p:cNvPr id="11" name="Grafik 1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BF4CD77-5F92-9C37-12C1-D3B0F3DF5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639" b="89759" l="10000" r="92500">
                        <a14:foregroundMark x1="92500" y1="72892" x2="92500" y2="72892"/>
                        <a14:backgroundMark x1="69643" y1="16265" x2="69643" y2="16265"/>
                        <a14:backgroundMark x1="35357" y1="69880" x2="51071" y2="87349"/>
                        <a14:backgroundMark x1="40000" y1="81325" x2="7500" y2="74096"/>
                        <a14:backgroundMark x1="14286" y1="64458" x2="41429" y2="82530"/>
                        <a14:backgroundMark x1="40000" y1="76506" x2="27500" y2="66867"/>
                        <a14:backgroundMark x1="45357" y1="68072" x2="45357" y2="68072"/>
                        <a14:backgroundMark x1="37500" y1="40964" x2="37500" y2="40964"/>
                        <a14:backgroundMark x1="56071" y1="54217" x2="42143" y2="42771"/>
                        <a14:backgroundMark x1="75000" y1="66265" x2="31071" y2="35542"/>
                        <a14:backgroundMark x1="13929" y1="29518" x2="13929" y2="29518"/>
                        <a14:backgroundMark x1="22500" y1="19277" x2="22500" y2="19277"/>
                        <a14:backgroundMark x1="18571" y1="6627" x2="18571" y2="6627"/>
                        <a14:backgroundMark x1="18929" y1="10843" x2="23929" y2="14458"/>
                        <a14:backgroundMark x1="92500" y1="65663" x2="88929" y2="53614"/>
                        <a14:backgroundMark x1="88214" y1="52410" x2="68571" y2="42169"/>
                        <a14:backgroundMark x1="74643" y1="83133" x2="26429" y2="62651"/>
                        <a14:backgroundMark x1="40000" y1="64458" x2="24643" y2="60843"/>
                        <a14:backgroundMark x1="75000" y1="45783" x2="25000" y2="14458"/>
                        <a14:backgroundMark x1="88214" y1="74096" x2="88214" y2="74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7182" y="1974934"/>
            <a:ext cx="775862" cy="45997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38E1A47-312E-B4A8-33F1-BF12F7F90398}"/>
              </a:ext>
            </a:extLst>
          </p:cNvPr>
          <p:cNvSpPr txBox="1"/>
          <p:nvPr/>
        </p:nvSpPr>
        <p:spPr>
          <a:xfrm>
            <a:off x="1829737" y="2002239"/>
            <a:ext cx="384689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200" dirty="0"/>
              <a:t>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0988398-8749-5B25-0D9F-CC3C8099DBA2}"/>
              </a:ext>
            </a:extLst>
          </p:cNvPr>
          <p:cNvGrpSpPr/>
          <p:nvPr/>
        </p:nvGrpSpPr>
        <p:grpSpPr>
          <a:xfrm>
            <a:off x="3396227" y="509212"/>
            <a:ext cx="2092701" cy="2596863"/>
            <a:chOff x="3009900" y="373708"/>
            <a:chExt cx="3245875" cy="381729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BD49B254-893C-803B-467E-92D6A70A3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82"/>
            <a:stretch/>
          </p:blipFill>
          <p:spPr>
            <a:xfrm>
              <a:off x="3074987" y="373708"/>
              <a:ext cx="3180788" cy="3710283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193AC1E-CA82-A4AE-5D75-C00E360C5DAF}"/>
                </a:ext>
              </a:extLst>
            </p:cNvPr>
            <p:cNvSpPr/>
            <p:nvPr/>
          </p:nvSpPr>
          <p:spPr>
            <a:xfrm>
              <a:off x="3009900" y="2943225"/>
              <a:ext cx="304800" cy="1247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006AEC64-2040-0EF3-DFF5-17EAD75FB3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05633">
            <a:off x="4885437" y="940020"/>
            <a:ext cx="481584" cy="40843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221C072-4D66-1621-D68A-099631F7C1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50" r="50000" b="60819"/>
          <a:stretch/>
        </p:blipFill>
        <p:spPr>
          <a:xfrm>
            <a:off x="3754511" y="1391520"/>
            <a:ext cx="219854" cy="222301"/>
          </a:xfrm>
          <a:prstGeom prst="rect">
            <a:avLst/>
          </a:prstGeom>
        </p:spPr>
      </p:pic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735A9D1-578B-036A-8855-2C430F974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36011">
            <a:off x="3569050" y="958823"/>
            <a:ext cx="584177" cy="37082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82182BC-E497-AB1B-2E26-559A3C4B4252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63" t="9755"/>
          <a:stretch/>
        </p:blipFill>
        <p:spPr>
          <a:xfrm>
            <a:off x="6655916" y="1098420"/>
            <a:ext cx="2031632" cy="193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384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DC1A4616-721A-8BDE-944D-3E650A94365B}"/>
              </a:ext>
            </a:extLst>
          </p:cNvPr>
          <p:cNvCxnSpPr/>
          <p:nvPr/>
        </p:nvCxnSpPr>
        <p:spPr>
          <a:xfrm>
            <a:off x="442069" y="3267627"/>
            <a:ext cx="8424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276BE58-E86F-5202-36B7-EA427E9595FA}"/>
              </a:ext>
            </a:extLst>
          </p:cNvPr>
          <p:cNvGrpSpPr/>
          <p:nvPr/>
        </p:nvGrpSpPr>
        <p:grpSpPr>
          <a:xfrm>
            <a:off x="334572" y="311979"/>
            <a:ext cx="882918" cy="2185815"/>
            <a:chOff x="561876" y="0"/>
            <a:chExt cx="1056484" cy="2571547"/>
          </a:xfrm>
        </p:grpSpPr>
        <p:pic>
          <p:nvPicPr>
            <p:cNvPr id="7" name="Grafik 6" descr="Ein Bild, das ClipArt enthält.">
              <a:extLst>
                <a:ext uri="{FF2B5EF4-FFF2-40B4-BE49-F238E27FC236}">
                  <a16:creationId xmlns:a16="http://schemas.microsoft.com/office/drawing/2014/main" id="{9A898F44-1730-E87F-10A5-FDF92B8E4B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2803" r="28545"/>
            <a:stretch/>
          </p:blipFill>
          <p:spPr>
            <a:xfrm>
              <a:off x="561876" y="0"/>
              <a:ext cx="1056484" cy="2571547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744FD79-323C-F4E6-3C32-A9CA47686D32}"/>
                </a:ext>
              </a:extLst>
            </p:cNvPr>
            <p:cNvSpPr txBox="1"/>
            <p:nvPr/>
          </p:nvSpPr>
          <p:spPr>
            <a:xfrm>
              <a:off x="888397" y="1285773"/>
              <a:ext cx="473747" cy="34256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1200" dirty="0">
                  <a:solidFill>
                    <a:schemeClr val="bg1"/>
                  </a:solidFill>
                </a:rPr>
                <a:t>PINN</a:t>
              </a:r>
            </a:p>
          </p:txBody>
        </p:sp>
      </p:grp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D0CA81D2-2D19-E147-665B-D83513AEC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50" t="63064" r="45500"/>
          <a:stretch/>
        </p:blipFill>
        <p:spPr>
          <a:xfrm>
            <a:off x="879793" y="2448133"/>
            <a:ext cx="480060" cy="40979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36DFB9A-9EFD-4CC9-C506-586A5E66E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0" r="50000" b="60819"/>
          <a:stretch/>
        </p:blipFill>
        <p:spPr>
          <a:xfrm>
            <a:off x="334572" y="2452219"/>
            <a:ext cx="291870" cy="295118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F94FD4E-457C-5EF1-5B1C-357B409CD4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000" t="16000" r="12500" b="71222"/>
          <a:stretch/>
        </p:blipFill>
        <p:spPr>
          <a:xfrm>
            <a:off x="1065739" y="2863892"/>
            <a:ext cx="318711" cy="105776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C36C59AB-E615-97CE-4650-79309EA6B5FD}"/>
              </a:ext>
            </a:extLst>
          </p:cNvPr>
          <p:cNvSpPr txBox="1"/>
          <p:nvPr/>
        </p:nvSpPr>
        <p:spPr>
          <a:xfrm>
            <a:off x="807424" y="2992254"/>
            <a:ext cx="1304365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200" dirty="0"/>
              <a:t>Model </a:t>
            </a:r>
            <a:r>
              <a:rPr lang="de-DE" sz="1200" dirty="0" err="1"/>
              <a:t>equations</a:t>
            </a:r>
            <a:endParaRPr lang="de-DE" sz="1200" dirty="0"/>
          </a:p>
        </p:txBody>
      </p:sp>
      <p:pic>
        <p:nvPicPr>
          <p:cNvPr id="18" name="Grafik 17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F3450F8-7837-F8B6-997E-6A6EEB3DB8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6815">
            <a:off x="332659" y="2752079"/>
            <a:ext cx="584177" cy="370826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9FA8883-9915-7725-69E6-4FDCA5C69A43}"/>
              </a:ext>
            </a:extLst>
          </p:cNvPr>
          <p:cNvGrpSpPr/>
          <p:nvPr/>
        </p:nvGrpSpPr>
        <p:grpSpPr>
          <a:xfrm rot="19669852">
            <a:off x="1111881" y="2029127"/>
            <a:ext cx="745355" cy="193797"/>
            <a:chOff x="3697401" y="2105374"/>
            <a:chExt cx="745355" cy="193797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1972C55-4064-F06A-8FA9-7E1ADF39CF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3904" r="69968" b="65218"/>
            <a:stretch/>
          </p:blipFill>
          <p:spPr>
            <a:xfrm>
              <a:off x="3697401" y="2109730"/>
              <a:ext cx="427842" cy="189441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E000C6E-B8AA-8070-43DE-13B741AAAC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77572" t="23904" b="65218"/>
            <a:stretch/>
          </p:blipFill>
          <p:spPr>
            <a:xfrm>
              <a:off x="4116507" y="2105374"/>
              <a:ext cx="326249" cy="193432"/>
            </a:xfrm>
            <a:prstGeom prst="rect">
              <a:avLst/>
            </a:prstGeom>
          </p:spPr>
        </p:pic>
      </p:grpSp>
      <p:pic>
        <p:nvPicPr>
          <p:cNvPr id="11" name="Grafik 10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2BF4CD77-5F92-9C37-12C1-D3B0F3DF5C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639" b="89759" l="10000" r="92500">
                        <a14:foregroundMark x1="92500" y1="72892" x2="92500" y2="72892"/>
                        <a14:backgroundMark x1="69643" y1="16265" x2="69643" y2="16265"/>
                        <a14:backgroundMark x1="35357" y1="69880" x2="51071" y2="87349"/>
                        <a14:backgroundMark x1="40000" y1="81325" x2="7500" y2="74096"/>
                        <a14:backgroundMark x1="14286" y1="64458" x2="41429" y2="82530"/>
                        <a14:backgroundMark x1="40000" y1="76506" x2="27500" y2="66867"/>
                        <a14:backgroundMark x1="45357" y1="68072" x2="45357" y2="68072"/>
                        <a14:backgroundMark x1="37500" y1="40964" x2="37500" y2="40964"/>
                        <a14:backgroundMark x1="56071" y1="54217" x2="42143" y2="42771"/>
                        <a14:backgroundMark x1="75000" y1="66265" x2="31071" y2="35542"/>
                        <a14:backgroundMark x1="13929" y1="29518" x2="13929" y2="29518"/>
                        <a14:backgroundMark x1="22500" y1="19277" x2="22500" y2="19277"/>
                        <a14:backgroundMark x1="18571" y1="6627" x2="18571" y2="6627"/>
                        <a14:backgroundMark x1="18929" y1="10843" x2="23929" y2="14458"/>
                        <a14:backgroundMark x1="92500" y1="65663" x2="88929" y2="53614"/>
                        <a14:backgroundMark x1="88214" y1="52410" x2="68571" y2="42169"/>
                        <a14:backgroundMark x1="74643" y1="83133" x2="26429" y2="62651"/>
                        <a14:backgroundMark x1="40000" y1="64458" x2="24643" y2="60843"/>
                        <a14:backgroundMark x1="75000" y1="45783" x2="25000" y2="14458"/>
                        <a14:backgroundMark x1="88214" y1="74096" x2="88214" y2="74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7182" y="1974934"/>
            <a:ext cx="775862" cy="45997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38E1A47-312E-B4A8-33F1-BF12F7F90398}"/>
              </a:ext>
            </a:extLst>
          </p:cNvPr>
          <p:cNvSpPr txBox="1"/>
          <p:nvPr/>
        </p:nvSpPr>
        <p:spPr>
          <a:xfrm>
            <a:off x="1829737" y="2002239"/>
            <a:ext cx="384689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200" dirty="0"/>
              <a:t>Data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F0988398-8749-5B25-0D9F-CC3C8099DBA2}"/>
              </a:ext>
            </a:extLst>
          </p:cNvPr>
          <p:cNvGrpSpPr/>
          <p:nvPr/>
        </p:nvGrpSpPr>
        <p:grpSpPr>
          <a:xfrm>
            <a:off x="3396227" y="509212"/>
            <a:ext cx="2092701" cy="2596863"/>
            <a:chOff x="3009900" y="373708"/>
            <a:chExt cx="3245875" cy="3817292"/>
          </a:xfrm>
        </p:grpSpPr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BD49B254-893C-803B-467E-92D6A70A3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82"/>
            <a:stretch/>
          </p:blipFill>
          <p:spPr>
            <a:xfrm>
              <a:off x="3074987" y="373708"/>
              <a:ext cx="3180788" cy="3710283"/>
            </a:xfrm>
            <a:prstGeom prst="rect">
              <a:avLst/>
            </a:prstGeom>
          </p:spPr>
        </p:pic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B193AC1E-CA82-A4AE-5D75-C00E360C5DAF}"/>
                </a:ext>
              </a:extLst>
            </p:cNvPr>
            <p:cNvSpPr/>
            <p:nvPr/>
          </p:nvSpPr>
          <p:spPr>
            <a:xfrm>
              <a:off x="3009900" y="2943225"/>
              <a:ext cx="304800" cy="12477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006AEC64-2040-0EF3-DFF5-17EAD75FB3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405633">
            <a:off x="4885437" y="940020"/>
            <a:ext cx="481584" cy="40843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221C072-4D66-1621-D68A-099631F7C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50" r="50000" b="60819"/>
          <a:stretch/>
        </p:blipFill>
        <p:spPr>
          <a:xfrm>
            <a:off x="3754511" y="1391520"/>
            <a:ext cx="219854" cy="222301"/>
          </a:xfrm>
          <a:prstGeom prst="rect">
            <a:avLst/>
          </a:prstGeom>
        </p:spPr>
      </p:pic>
      <p:pic>
        <p:nvPicPr>
          <p:cNvPr id="25" name="Grafik 24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735A9D1-578B-036A-8855-2C430F974B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36011">
            <a:off x="3569050" y="958823"/>
            <a:ext cx="584177" cy="37082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82182BC-E497-AB1B-2E26-559A3C4B425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763" t="9755"/>
          <a:stretch/>
        </p:blipFill>
        <p:spPr>
          <a:xfrm>
            <a:off x="6655916" y="1098420"/>
            <a:ext cx="2031632" cy="1934858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4DAA0610-B690-08DB-C94E-F75E55A6C47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4990" t="13905" r="22926" b="10028"/>
          <a:stretch/>
        </p:blipFill>
        <p:spPr>
          <a:xfrm>
            <a:off x="4064653" y="3588521"/>
            <a:ext cx="1014694" cy="148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25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7F78D-8299-A2F5-B483-824F0AA84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A2D61B3-C5FF-9633-71F5-E7F27288C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306" y="5421618"/>
            <a:ext cx="6048000" cy="126000"/>
          </a:xfrm>
        </p:spPr>
        <p:txBody>
          <a:bodyPr/>
          <a:lstStyle/>
          <a:p>
            <a:r>
              <a:rPr lang="de-DE" dirty="0"/>
              <a:t>Matthias Gültig - </a:t>
            </a:r>
            <a:r>
              <a:rPr lang="de-DE" dirty="0" err="1"/>
              <a:t>Bachelor's</a:t>
            </a:r>
            <a:r>
              <a:rPr lang="de-DE" dirty="0"/>
              <a:t> 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0F63959-9AA4-04B0-332C-F4241F63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B7A1427-97C0-6FF5-DF0F-34A04A92D46D}"/>
              </a:ext>
            </a:extLst>
          </p:cNvPr>
          <p:cNvGrpSpPr/>
          <p:nvPr/>
        </p:nvGrpSpPr>
        <p:grpSpPr>
          <a:xfrm rot="19669852">
            <a:off x="747721" y="1927018"/>
            <a:ext cx="745355" cy="193797"/>
            <a:chOff x="3697401" y="2105374"/>
            <a:chExt cx="745355" cy="193797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9767637B-1C4B-ABD6-108C-940A8E656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3904" r="69968" b="65218"/>
            <a:stretch/>
          </p:blipFill>
          <p:spPr>
            <a:xfrm>
              <a:off x="3697401" y="2109730"/>
              <a:ext cx="427842" cy="189441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B5EF229-F90C-C96F-1F5E-91A625FCD2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7572" t="23904" b="65218"/>
            <a:stretch/>
          </p:blipFill>
          <p:spPr>
            <a:xfrm>
              <a:off x="4116507" y="2105374"/>
              <a:ext cx="326249" cy="193432"/>
            </a:xfrm>
            <a:prstGeom prst="rect">
              <a:avLst/>
            </a:prstGeom>
          </p:spPr>
        </p:pic>
      </p:grpSp>
      <p:pic>
        <p:nvPicPr>
          <p:cNvPr id="14" name="Grafik 13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90C34123-AE15-77D0-BEF2-2B21A83DB3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639" b="89759" l="10000" r="92500">
                        <a14:foregroundMark x1="92500" y1="72892" x2="92500" y2="72892"/>
                        <a14:backgroundMark x1="69643" y1="16265" x2="69643" y2="16265"/>
                        <a14:backgroundMark x1="35357" y1="69880" x2="51071" y2="87349"/>
                        <a14:backgroundMark x1="40000" y1="81325" x2="7500" y2="74096"/>
                        <a14:backgroundMark x1="14286" y1="64458" x2="41429" y2="82530"/>
                        <a14:backgroundMark x1="40000" y1="76506" x2="27500" y2="66867"/>
                        <a14:backgroundMark x1="45357" y1="68072" x2="45357" y2="68072"/>
                        <a14:backgroundMark x1="37500" y1="40964" x2="37500" y2="40964"/>
                        <a14:backgroundMark x1="56071" y1="54217" x2="42143" y2="42771"/>
                        <a14:backgroundMark x1="75000" y1="66265" x2="31071" y2="35542"/>
                        <a14:backgroundMark x1="13929" y1="29518" x2="13929" y2="29518"/>
                        <a14:backgroundMark x1="22500" y1="19277" x2="22500" y2="19277"/>
                        <a14:backgroundMark x1="18571" y1="6627" x2="18571" y2="6627"/>
                        <a14:backgroundMark x1="18929" y1="10843" x2="23929" y2="14458"/>
                        <a14:backgroundMark x1="92500" y1="65663" x2="88929" y2="53614"/>
                        <a14:backgroundMark x1="88214" y1="52410" x2="68571" y2="42169"/>
                        <a14:backgroundMark x1="74643" y1="83133" x2="26429" y2="62651"/>
                        <a14:backgroundMark x1="40000" y1="64458" x2="24643" y2="60843"/>
                        <a14:backgroundMark x1="75000" y1="45783" x2="25000" y2="14458"/>
                        <a14:backgroundMark x1="88214" y1="74096" x2="88214" y2="7409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3022" y="1872825"/>
            <a:ext cx="775862" cy="459975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BB03A1E-8293-973B-3D4B-A7193D68B6BF}"/>
              </a:ext>
            </a:extLst>
          </p:cNvPr>
          <p:cNvGrpSpPr/>
          <p:nvPr/>
        </p:nvGrpSpPr>
        <p:grpSpPr>
          <a:xfrm>
            <a:off x="2583967" y="3109703"/>
            <a:ext cx="621240" cy="1277233"/>
            <a:chOff x="1259432" y="1842769"/>
            <a:chExt cx="1141596" cy="2571547"/>
          </a:xfrm>
        </p:grpSpPr>
        <p:pic>
          <p:nvPicPr>
            <p:cNvPr id="10" name="Grafik 9" descr="Ein Bild, das ClipArt enthält.">
              <a:extLst>
                <a:ext uri="{FF2B5EF4-FFF2-40B4-BE49-F238E27FC236}">
                  <a16:creationId xmlns:a16="http://schemas.microsoft.com/office/drawing/2014/main" id="{A432A896-E227-5355-42DA-2AB813706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2803" r="28545"/>
            <a:stretch/>
          </p:blipFill>
          <p:spPr>
            <a:xfrm>
              <a:off x="1259432" y="1842769"/>
              <a:ext cx="1056483" cy="2571547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497278FD-E2EA-CF55-914A-48F572A16D86}"/>
                </a:ext>
              </a:extLst>
            </p:cNvPr>
            <p:cNvSpPr txBox="1"/>
            <p:nvPr/>
          </p:nvSpPr>
          <p:spPr>
            <a:xfrm>
              <a:off x="1564907" y="3109882"/>
              <a:ext cx="836121" cy="40094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buClr>
                  <a:schemeClr val="accent1"/>
                </a:buClr>
              </a:pPr>
              <a:r>
                <a:rPr lang="de-DE" sz="800" dirty="0">
                  <a:solidFill>
                    <a:schemeClr val="bg1"/>
                  </a:solidFill>
                </a:rPr>
                <a:t>FINN</a:t>
              </a:r>
            </a:p>
          </p:txBody>
        </p:sp>
      </p:grpSp>
      <p:pic>
        <p:nvPicPr>
          <p:cNvPr id="21" name="Grafik 2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BAC052-5CCF-CDFC-E599-E15532520C9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750" t="63064" r="45500"/>
          <a:stretch/>
        </p:blipFill>
        <p:spPr>
          <a:xfrm>
            <a:off x="1112027" y="3773786"/>
            <a:ext cx="405116" cy="34582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883B48E5-4B05-2A13-3015-FBA06957293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1250" r="50000" b="60819"/>
          <a:stretch/>
        </p:blipFill>
        <p:spPr>
          <a:xfrm rot="256283">
            <a:off x="1438231" y="4206339"/>
            <a:ext cx="246305" cy="249046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A025FCB-F722-DBBA-6D17-E2AD076463C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00" t="16000" r="12500" b="71222"/>
          <a:stretch/>
        </p:blipFill>
        <p:spPr>
          <a:xfrm>
            <a:off x="831644" y="4047038"/>
            <a:ext cx="268956" cy="89263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A2977210-F215-07EA-B8C1-6613E7F0FC22}"/>
              </a:ext>
            </a:extLst>
          </p:cNvPr>
          <p:cNvSpPr txBox="1"/>
          <p:nvPr/>
        </p:nvSpPr>
        <p:spPr>
          <a:xfrm>
            <a:off x="563337" y="2329283"/>
            <a:ext cx="1379983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Experimental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76EB661-C06C-8AD4-B27D-58CC0C52C8CE}"/>
              </a:ext>
            </a:extLst>
          </p:cNvPr>
          <p:cNvSpPr txBox="1"/>
          <p:nvPr/>
        </p:nvSpPr>
        <p:spPr>
          <a:xfrm>
            <a:off x="601146" y="3507864"/>
            <a:ext cx="1304365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Model </a:t>
            </a:r>
            <a:r>
              <a:rPr lang="de-DE" sz="1400" dirty="0" err="1"/>
              <a:t>equations</a:t>
            </a:r>
            <a:endParaRPr lang="de-DE" sz="1400" dirty="0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40E1820F-0463-C5F9-3063-A99D0BFB1B18}"/>
              </a:ext>
            </a:extLst>
          </p:cNvPr>
          <p:cNvGrpSpPr/>
          <p:nvPr/>
        </p:nvGrpSpPr>
        <p:grpSpPr>
          <a:xfrm>
            <a:off x="5748201" y="3200830"/>
            <a:ext cx="990981" cy="1263382"/>
            <a:chOff x="3060242" y="101741"/>
            <a:chExt cx="2092701" cy="2596863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49FA5E88-6E02-5F34-15C1-33A3B6F22130}"/>
                </a:ext>
              </a:extLst>
            </p:cNvPr>
            <p:cNvGrpSpPr/>
            <p:nvPr/>
          </p:nvGrpSpPr>
          <p:grpSpPr>
            <a:xfrm>
              <a:off x="3060242" y="101741"/>
              <a:ext cx="2092701" cy="2596863"/>
              <a:chOff x="3009900" y="373708"/>
              <a:chExt cx="3245875" cy="3817292"/>
            </a:xfrm>
          </p:grpSpPr>
          <p:pic>
            <p:nvPicPr>
              <p:cNvPr id="32" name="Grafik 31">
                <a:extLst>
                  <a:ext uri="{FF2B5EF4-FFF2-40B4-BE49-F238E27FC236}">
                    <a16:creationId xmlns:a16="http://schemas.microsoft.com/office/drawing/2014/main" id="{CFCDD49B-7133-D0A3-9BF5-35D7C99F1E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2"/>
              <a:stretch/>
            </p:blipFill>
            <p:spPr>
              <a:xfrm>
                <a:off x="3074987" y="373708"/>
                <a:ext cx="3180788" cy="3710283"/>
              </a:xfrm>
              <a:prstGeom prst="rect">
                <a:avLst/>
              </a:prstGeom>
            </p:spPr>
          </p:pic>
          <p:sp>
            <p:nvSpPr>
              <p:cNvPr id="33" name="Rechteck 32">
                <a:extLst>
                  <a:ext uri="{FF2B5EF4-FFF2-40B4-BE49-F238E27FC236}">
                    <a16:creationId xmlns:a16="http://schemas.microsoft.com/office/drawing/2014/main" id="{8FB151C7-AC24-3F3A-50E8-207E9EE75F09}"/>
                  </a:ext>
                </a:extLst>
              </p:cNvPr>
              <p:cNvSpPr/>
              <p:nvPr/>
            </p:nvSpPr>
            <p:spPr>
              <a:xfrm>
                <a:off x="3009900" y="2943225"/>
                <a:ext cx="304800" cy="1247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</p:grp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18D7FF3F-C318-5E6B-C6D9-589E85A3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405633">
              <a:off x="4549452" y="532549"/>
              <a:ext cx="481584" cy="408432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444E7E56-9D97-C3EC-3C06-64D95BEB59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1250" r="50000" b="60819"/>
            <a:stretch/>
          </p:blipFill>
          <p:spPr>
            <a:xfrm>
              <a:off x="3418526" y="984049"/>
              <a:ext cx="219854" cy="222301"/>
            </a:xfrm>
            <a:prstGeom prst="rect">
              <a:avLst/>
            </a:prstGeom>
          </p:spPr>
        </p:pic>
        <p:pic>
          <p:nvPicPr>
            <p:cNvPr id="39" name="Grafik 38" descr="Ein Bild, das Text, ClipArt enthält.&#10;&#10;Automatisch generierte Beschreibung">
              <a:extLst>
                <a:ext uri="{FF2B5EF4-FFF2-40B4-BE49-F238E27FC236}">
                  <a16:creationId xmlns:a16="http://schemas.microsoft.com/office/drawing/2014/main" id="{537FFF3C-4FC2-B80B-514A-56C92EE33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17391" y1="46575" x2="17391" y2="46575"/>
                          <a14:foregroundMark x1="40870" y1="61644" x2="40870" y2="61644"/>
                          <a14:foregroundMark x1="66522" y1="33562" x2="66522" y2="33562"/>
                          <a14:foregroundMark x1="75652" y1="84247" x2="75652" y2="84247"/>
                          <a14:foregroundMark x1="21739" y1="78082" x2="21739" y2="780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3636011">
              <a:off x="3233065" y="551352"/>
              <a:ext cx="584177" cy="370826"/>
            </a:xfrm>
            <a:prstGeom prst="rect">
              <a:avLst/>
            </a:prstGeom>
          </p:spPr>
        </p:pic>
      </p:grpSp>
      <p:pic>
        <p:nvPicPr>
          <p:cNvPr id="41" name="Grafik 40">
            <a:extLst>
              <a:ext uri="{FF2B5EF4-FFF2-40B4-BE49-F238E27FC236}">
                <a16:creationId xmlns:a16="http://schemas.microsoft.com/office/drawing/2014/main" id="{41711647-F96A-1B65-14BF-300E7E561E8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763" t="9755"/>
          <a:stretch/>
        </p:blipFill>
        <p:spPr>
          <a:xfrm>
            <a:off x="7389053" y="3545479"/>
            <a:ext cx="1005088" cy="957213"/>
          </a:xfrm>
          <a:prstGeom prst="rect">
            <a:avLst/>
          </a:prstGeom>
        </p:spPr>
      </p:pic>
      <p:pic>
        <p:nvPicPr>
          <p:cNvPr id="42" name="Grafik 4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2962053-F1D9-E9E0-35BD-F218094B12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17391" y1="46575" x2="17391" y2="46575"/>
                        <a14:foregroundMark x1="40870" y1="61644" x2="40870" y2="61644"/>
                        <a14:foregroundMark x1="66522" y1="33562" x2="66522" y2="33562"/>
                        <a14:foregroundMark x1="75652" y1="84247" x2="75652" y2="84247"/>
                        <a14:foregroundMark x1="21739" y1="78082" x2="21739" y2="78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216815">
            <a:off x="922374" y="4230469"/>
            <a:ext cx="492979" cy="312935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3B2D1759-ADEC-A4A7-FA1D-553A7A334F92}"/>
              </a:ext>
            </a:extLst>
          </p:cNvPr>
          <p:cNvSpPr/>
          <p:nvPr/>
        </p:nvSpPr>
        <p:spPr>
          <a:xfrm>
            <a:off x="2732324" y="224291"/>
            <a:ext cx="3679352" cy="679460"/>
          </a:xfrm>
          <a:prstGeom prst="round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Learning a contaminant transport solver for PFAS with FINN</a:t>
            </a:r>
            <a:endParaRPr lang="de-DE" sz="1600" dirty="0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3BF2FF7-0454-F412-342E-73B11A42BAF6}"/>
              </a:ext>
            </a:extLst>
          </p:cNvPr>
          <p:cNvSpPr/>
          <p:nvPr/>
        </p:nvSpPr>
        <p:spPr>
          <a:xfrm>
            <a:off x="405306" y="1110115"/>
            <a:ext cx="1696045" cy="3494771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F724DC9-98E3-ED5D-8A92-2E103FEB132D}"/>
              </a:ext>
            </a:extLst>
          </p:cNvPr>
          <p:cNvSpPr txBox="1"/>
          <p:nvPr/>
        </p:nvSpPr>
        <p:spPr>
          <a:xfrm>
            <a:off x="719450" y="1172364"/>
            <a:ext cx="1067756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I. BASICS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09361F3F-8927-3820-FD7E-638A53D35299}"/>
              </a:ext>
            </a:extLst>
          </p:cNvPr>
          <p:cNvSpPr/>
          <p:nvPr/>
        </p:nvSpPr>
        <p:spPr>
          <a:xfrm>
            <a:off x="2196340" y="1110115"/>
            <a:ext cx="4751320" cy="349477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D5ED0DE5-244A-4E0F-2F0A-8E1582B5D283}"/>
              </a:ext>
            </a:extLst>
          </p:cNvPr>
          <p:cNvSpPr txBox="1"/>
          <p:nvPr/>
        </p:nvSpPr>
        <p:spPr>
          <a:xfrm>
            <a:off x="4009336" y="1172364"/>
            <a:ext cx="138730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Clr>
                <a:schemeClr val="accent1"/>
              </a:buClr>
            </a:pPr>
            <a:r>
              <a:rPr lang="de-DE" sz="1600" dirty="0"/>
              <a:t>II. METHODS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55D966A8-9F78-DC2A-0AE1-4136C908E03C}"/>
              </a:ext>
            </a:extLst>
          </p:cNvPr>
          <p:cNvSpPr txBox="1"/>
          <p:nvPr/>
        </p:nvSpPr>
        <p:spPr>
          <a:xfrm>
            <a:off x="2394731" y="2065724"/>
            <a:ext cx="4046906" cy="16928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Implementation </a:t>
            </a:r>
            <a:r>
              <a:rPr lang="de-DE" sz="1400" dirty="0" err="1"/>
              <a:t>of</a:t>
            </a:r>
            <a:r>
              <a:rPr lang="de-DE" sz="1400" dirty="0"/>
              <a:t> a Finite </a:t>
            </a:r>
            <a:r>
              <a:rPr lang="de-DE" sz="1400" dirty="0" err="1"/>
              <a:t>Difference</a:t>
            </a:r>
            <a:r>
              <a:rPr lang="de-DE" sz="1400" dirty="0"/>
              <a:t> (FD) </a:t>
            </a:r>
            <a:r>
              <a:rPr lang="de-DE" sz="1400" dirty="0" err="1"/>
              <a:t>solver</a:t>
            </a: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endParaRPr lang="de-DE" sz="1400" dirty="0"/>
          </a:p>
          <a:p>
            <a:pPr algn="ctr">
              <a:buClr>
                <a:schemeClr val="accent1"/>
              </a:buClr>
            </a:pPr>
            <a:r>
              <a:rPr lang="de-DE" sz="1400" dirty="0"/>
              <a:t>Embedding </a:t>
            </a:r>
            <a:r>
              <a:rPr lang="de-DE" sz="1400" dirty="0" err="1"/>
              <a:t>into</a:t>
            </a:r>
            <a:r>
              <a:rPr lang="de-DE" sz="1400" dirty="0"/>
              <a:t> Finite Volume </a:t>
            </a:r>
            <a:r>
              <a:rPr lang="de-DE" sz="1400" dirty="0" err="1"/>
              <a:t>Neural</a:t>
            </a:r>
            <a:r>
              <a:rPr lang="de-DE" sz="1400" dirty="0"/>
              <a:t> Network (FINN)</a:t>
            </a:r>
          </a:p>
          <a:p>
            <a:pPr algn="ctr">
              <a:buClr>
                <a:schemeClr val="accent1"/>
              </a:buClr>
            </a:pPr>
            <a:endParaRPr lang="de-DE" sz="1400" dirty="0"/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760A3F43-361B-151C-0CAA-564645CC90D8}"/>
              </a:ext>
            </a:extLst>
          </p:cNvPr>
          <p:cNvSpPr/>
          <p:nvPr/>
        </p:nvSpPr>
        <p:spPr>
          <a:xfrm>
            <a:off x="7043419" y="1110115"/>
            <a:ext cx="1696357" cy="349477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191556AF-0832-F177-4496-0D41F8B6A45D}"/>
              </a:ext>
            </a:extLst>
          </p:cNvPr>
          <p:cNvSpPr txBox="1"/>
          <p:nvPr/>
        </p:nvSpPr>
        <p:spPr>
          <a:xfrm>
            <a:off x="7336961" y="1172364"/>
            <a:ext cx="1109272" cy="33762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/>
              <a:t>III. RESULTS AND DISCUSSION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DC99FB48-EB4C-FF07-13EE-FF24BD547786}"/>
              </a:ext>
            </a:extLst>
          </p:cNvPr>
          <p:cNvSpPr txBox="1"/>
          <p:nvPr/>
        </p:nvSpPr>
        <p:spPr>
          <a:xfrm>
            <a:off x="7239415" y="1683424"/>
            <a:ext cx="1304365" cy="182912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buClr>
                <a:schemeClr val="accent1"/>
              </a:buClr>
            </a:pPr>
            <a:r>
              <a:rPr lang="de-DE" sz="1400" dirty="0" err="1"/>
              <a:t>Application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FINN on </a:t>
            </a:r>
            <a:r>
              <a:rPr lang="de-DE" sz="1400" dirty="0" err="1"/>
              <a:t>data</a:t>
            </a:r>
            <a:endParaRPr lang="de-DE" sz="1400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818A5267-EAE2-52AA-7302-5E0A133B110A}"/>
              </a:ext>
            </a:extLst>
          </p:cNvPr>
          <p:cNvSpPr/>
          <p:nvPr/>
        </p:nvSpPr>
        <p:spPr>
          <a:xfrm>
            <a:off x="579406" y="1683424"/>
            <a:ext cx="1375311" cy="117407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0650EA59-20A9-818B-0860-29400AA4F254}"/>
              </a:ext>
            </a:extLst>
          </p:cNvPr>
          <p:cNvSpPr txBox="1">
            <a:spLocks/>
          </p:cNvSpPr>
          <p:nvPr/>
        </p:nvSpPr>
        <p:spPr>
          <a:xfrm>
            <a:off x="1438231" y="2531982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[2] </a:t>
            </a:r>
          </a:p>
        </p:txBody>
      </p:sp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2646A026-6681-B209-1F51-18582A1DFBF4}"/>
              </a:ext>
            </a:extLst>
          </p:cNvPr>
          <p:cNvSpPr txBox="1">
            <a:spLocks/>
          </p:cNvSpPr>
          <p:nvPr/>
        </p:nvSpPr>
        <p:spPr>
          <a:xfrm>
            <a:off x="1893998" y="3475878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[3] </a:t>
            </a:r>
          </a:p>
        </p:txBody>
      </p:sp>
      <p:sp>
        <p:nvSpPr>
          <p:cNvPr id="17" name="Fußzeilenplatzhalter 3">
            <a:extLst>
              <a:ext uri="{FF2B5EF4-FFF2-40B4-BE49-F238E27FC236}">
                <a16:creationId xmlns:a16="http://schemas.microsoft.com/office/drawing/2014/main" id="{1E448F37-E52B-55F4-8B86-3E4B7443747B}"/>
              </a:ext>
            </a:extLst>
          </p:cNvPr>
          <p:cNvSpPr txBox="1">
            <a:spLocks/>
          </p:cNvSpPr>
          <p:nvPr/>
        </p:nvSpPr>
        <p:spPr>
          <a:xfrm>
            <a:off x="4702987" y="2890918"/>
            <a:ext cx="6048000" cy="126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[4] </a:t>
            </a:r>
          </a:p>
        </p:txBody>
      </p:sp>
      <p:sp>
        <p:nvSpPr>
          <p:cNvPr id="24" name="Fußzeilenplatzhalter 3">
            <a:extLst>
              <a:ext uri="{FF2B5EF4-FFF2-40B4-BE49-F238E27FC236}">
                <a16:creationId xmlns:a16="http://schemas.microsoft.com/office/drawing/2014/main" id="{F30CC61A-9032-9152-03E7-4944A3D2D3F5}"/>
              </a:ext>
            </a:extLst>
          </p:cNvPr>
          <p:cNvSpPr txBox="1">
            <a:spLocks/>
          </p:cNvSpPr>
          <p:nvPr/>
        </p:nvSpPr>
        <p:spPr>
          <a:xfrm>
            <a:off x="405306" y="4985423"/>
            <a:ext cx="8875134" cy="769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500" dirty="0"/>
              <a:t>[2] T. Bierbaum, N. Klaas, C. Haslauer, J. Braun, F. T. Lange, and F. Sacher. Experimentelle Methoden zur Untersuchung der PFAS-Immobilisierung, </a:t>
            </a:r>
            <a:r>
              <a:rPr lang="de-DE" sz="500" dirty="0" err="1"/>
              <a:t>Mitt</a:t>
            </a:r>
            <a:r>
              <a:rPr lang="de-DE" sz="500" dirty="0"/>
              <a:t> </a:t>
            </a:r>
            <a:r>
              <a:rPr lang="de-DE" sz="500" dirty="0" err="1"/>
              <a:t>Umweltchem</a:t>
            </a:r>
            <a:r>
              <a:rPr lang="de-DE" sz="500" dirty="0"/>
              <a:t> </a:t>
            </a:r>
            <a:r>
              <a:rPr lang="de-DE" sz="500" dirty="0" err="1"/>
              <a:t>Ökotox</a:t>
            </a:r>
            <a:r>
              <a:rPr lang="de-DE" sz="500" dirty="0"/>
              <a:t>, March 2022  </a:t>
            </a:r>
          </a:p>
        </p:txBody>
      </p:sp>
      <p:sp>
        <p:nvSpPr>
          <p:cNvPr id="27" name="Fußzeilenplatzhalter 3">
            <a:extLst>
              <a:ext uri="{FF2B5EF4-FFF2-40B4-BE49-F238E27FC236}">
                <a16:creationId xmlns:a16="http://schemas.microsoft.com/office/drawing/2014/main" id="{D65B7C0B-4E2D-41C6-5B89-485DC57E7F6E}"/>
              </a:ext>
            </a:extLst>
          </p:cNvPr>
          <p:cNvSpPr txBox="1">
            <a:spLocks/>
          </p:cNvSpPr>
          <p:nvPr/>
        </p:nvSpPr>
        <p:spPr>
          <a:xfrm>
            <a:off x="405306" y="5095876"/>
            <a:ext cx="8516994" cy="769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500" dirty="0"/>
              <a:t>[3] J. </a:t>
            </a:r>
            <a:r>
              <a:rPr lang="de-DE" sz="500" dirty="0" err="1"/>
              <a:t>Simunek</a:t>
            </a:r>
            <a:r>
              <a:rPr lang="de-DE" sz="500" dirty="0"/>
              <a:t> and M. Th. van </a:t>
            </a:r>
            <a:r>
              <a:rPr lang="de-DE" sz="500" dirty="0" err="1"/>
              <a:t>Genuchten</a:t>
            </a:r>
            <a:r>
              <a:rPr lang="de-DE" sz="500" dirty="0"/>
              <a:t>. Modeling </a:t>
            </a:r>
            <a:r>
              <a:rPr lang="de-DE" sz="500" dirty="0" err="1"/>
              <a:t>Nonequilibrium</a:t>
            </a:r>
            <a:r>
              <a:rPr lang="de-DE" sz="500" dirty="0"/>
              <a:t> Flow and </a:t>
            </a:r>
            <a:r>
              <a:rPr lang="de-DE" sz="500" dirty="0" err="1"/>
              <a:t>Trasnport</a:t>
            </a:r>
            <a:r>
              <a:rPr lang="de-DE" sz="500" dirty="0"/>
              <a:t> </a:t>
            </a:r>
            <a:r>
              <a:rPr lang="de-DE" sz="500" dirty="0" err="1"/>
              <a:t>Processes</a:t>
            </a:r>
            <a:r>
              <a:rPr lang="de-DE" sz="500" dirty="0"/>
              <a:t> </a:t>
            </a:r>
            <a:r>
              <a:rPr lang="de-DE" sz="500" dirty="0" err="1"/>
              <a:t>Using</a:t>
            </a:r>
            <a:r>
              <a:rPr lang="de-DE" sz="500" dirty="0"/>
              <a:t> HYDRUS. Vadose Zone J. 7(2):782-797, May 2008</a:t>
            </a:r>
          </a:p>
        </p:txBody>
      </p:sp>
      <p:sp>
        <p:nvSpPr>
          <p:cNvPr id="28" name="Fußzeilenplatzhalter 3">
            <a:extLst>
              <a:ext uri="{FF2B5EF4-FFF2-40B4-BE49-F238E27FC236}">
                <a16:creationId xmlns:a16="http://schemas.microsoft.com/office/drawing/2014/main" id="{BAA3F8C8-346B-D026-B15A-2481F4CC268F}"/>
              </a:ext>
            </a:extLst>
          </p:cNvPr>
          <p:cNvSpPr txBox="1">
            <a:spLocks/>
          </p:cNvSpPr>
          <p:nvPr/>
        </p:nvSpPr>
        <p:spPr>
          <a:xfrm>
            <a:off x="405306" y="5216657"/>
            <a:ext cx="8516994" cy="7694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marL="0" algn="l" defTabSz="713232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661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713232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500" dirty="0"/>
              <a:t>[4] M. Karlbauer, T. </a:t>
            </a:r>
            <a:r>
              <a:rPr lang="de-DE" sz="500" dirty="0" err="1"/>
              <a:t>Praditia</a:t>
            </a:r>
            <a:r>
              <a:rPr lang="de-DE" sz="500" dirty="0"/>
              <a:t>, S. Otte, S. </a:t>
            </a:r>
            <a:r>
              <a:rPr lang="de-DE" sz="500" dirty="0" err="1"/>
              <a:t>Oladyshkin</a:t>
            </a:r>
            <a:r>
              <a:rPr lang="de-DE" sz="500" dirty="0"/>
              <a:t>, W. Nowak, M. V. Butz, </a:t>
            </a:r>
            <a:r>
              <a:rPr lang="de-DE" sz="500" dirty="0" err="1"/>
              <a:t>Composing</a:t>
            </a:r>
            <a:r>
              <a:rPr lang="de-DE" sz="500" dirty="0"/>
              <a:t> Partial Differential </a:t>
            </a:r>
            <a:r>
              <a:rPr lang="de-DE" sz="500" dirty="0" err="1"/>
              <a:t>Equations</a:t>
            </a:r>
            <a:r>
              <a:rPr lang="de-DE" sz="500" dirty="0"/>
              <a:t> with </a:t>
            </a:r>
            <a:r>
              <a:rPr lang="de-DE" sz="500" dirty="0" err="1"/>
              <a:t>physics</a:t>
            </a:r>
            <a:r>
              <a:rPr lang="de-DE" sz="500" dirty="0"/>
              <a:t>-aware </a:t>
            </a:r>
            <a:r>
              <a:rPr lang="de-DE" sz="500" dirty="0" err="1"/>
              <a:t>Neural</a:t>
            </a:r>
            <a:r>
              <a:rPr lang="de-DE" sz="500" dirty="0"/>
              <a:t> Networks. Proceedings </a:t>
            </a:r>
            <a:r>
              <a:rPr lang="de-DE" sz="500" dirty="0" err="1"/>
              <a:t>of</a:t>
            </a:r>
            <a:r>
              <a:rPr lang="de-DE" sz="500" dirty="0"/>
              <a:t> </a:t>
            </a:r>
            <a:r>
              <a:rPr lang="de-DE" sz="500" dirty="0" err="1"/>
              <a:t>Machine</a:t>
            </a:r>
            <a:r>
              <a:rPr lang="de-DE" sz="500" dirty="0"/>
              <a:t> Learning Research, </a:t>
            </a:r>
            <a:r>
              <a:rPr lang="de-DE" sz="500" dirty="0" err="1"/>
              <a:t>July</a:t>
            </a:r>
            <a:r>
              <a:rPr lang="de-DE" sz="500" dirty="0"/>
              <a:t> 2022 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80D4C793-537E-2194-E542-88C2044DB97D}"/>
              </a:ext>
            </a:extLst>
          </p:cNvPr>
          <p:cNvSpPr/>
          <p:nvPr/>
        </p:nvSpPr>
        <p:spPr>
          <a:xfrm>
            <a:off x="6477429" y="2118853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42EB4D38-E21A-2FD6-8A26-697ED1E143D0}"/>
              </a:ext>
            </a:extLst>
          </p:cNvPr>
          <p:cNvSpPr/>
          <p:nvPr/>
        </p:nvSpPr>
        <p:spPr>
          <a:xfrm>
            <a:off x="6477429" y="2708105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3B5DA23B-7052-F4F9-15E5-099C23D809A3}"/>
              </a:ext>
            </a:extLst>
          </p:cNvPr>
          <p:cNvSpPr/>
          <p:nvPr/>
        </p:nvSpPr>
        <p:spPr>
          <a:xfrm>
            <a:off x="7864315" y="2959800"/>
            <a:ext cx="180000" cy="18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33010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rafik 67">
            <a:extLst>
              <a:ext uri="{FF2B5EF4-FFF2-40B4-BE49-F238E27FC236}">
                <a16:creationId xmlns:a16="http://schemas.microsoft.com/office/drawing/2014/main" id="{0715332E-FD64-1AC5-D21A-C5D9B48415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45" t="5479" r="31083" b="8742"/>
          <a:stretch/>
        </p:blipFill>
        <p:spPr>
          <a:xfrm>
            <a:off x="468313" y="1254875"/>
            <a:ext cx="1300220" cy="3011971"/>
          </a:xfrm>
          <a:prstGeom prst="rect">
            <a:avLst/>
          </a:prstGeom>
          <a:ln>
            <a:noFill/>
          </a:ln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919E1A-CD63-2FFD-E48A-6BD34719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DCF653-A724-F496-1681-0202C0E3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9F6364-395F-FBC5-9972-371746EE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071386-A14F-C54B-1054-48704322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EC33601-F134-5D4B-9414-012B83E9B9B8}"/>
              </a:ext>
            </a:extLst>
          </p:cNvPr>
          <p:cNvSpPr txBox="1"/>
          <p:nvPr/>
        </p:nvSpPr>
        <p:spPr>
          <a:xfrm>
            <a:off x="1842776" y="3902151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sand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5370B986-F183-038D-F583-FE8242B8F3AB}"/>
              </a:ext>
            </a:extLst>
          </p:cNvPr>
          <p:cNvSpPr txBox="1"/>
          <p:nvPr/>
        </p:nvSpPr>
        <p:spPr>
          <a:xfrm>
            <a:off x="1842776" y="1550634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sand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39D24C7-AE80-A6CC-59B8-753F709DAB6A}"/>
              </a:ext>
            </a:extLst>
          </p:cNvPr>
          <p:cNvSpPr txBox="1"/>
          <p:nvPr/>
        </p:nvSpPr>
        <p:spPr>
          <a:xfrm>
            <a:off x="1842776" y="2760860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contaminated</a:t>
            </a:r>
            <a:r>
              <a:rPr lang="de-DE" sz="1600" dirty="0"/>
              <a:t> </a:t>
            </a:r>
            <a:r>
              <a:rPr lang="de-DE" sz="1600" dirty="0" err="1"/>
              <a:t>soil</a:t>
            </a:r>
            <a:endParaRPr lang="de-DE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D80D4E4F-A6E1-D19C-0B27-C7F9C1257B56}"/>
              </a:ext>
            </a:extLst>
          </p:cNvPr>
          <p:cNvGrpSpPr/>
          <p:nvPr/>
        </p:nvGrpSpPr>
        <p:grpSpPr>
          <a:xfrm>
            <a:off x="827390" y="1573891"/>
            <a:ext cx="450688" cy="2650208"/>
            <a:chOff x="1533995" y="1247642"/>
            <a:chExt cx="450688" cy="3043624"/>
          </a:xfrm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8B8292ED-FEFD-FD7D-CE4E-AAE23C596BBB}"/>
                </a:ext>
              </a:extLst>
            </p:cNvPr>
            <p:cNvSpPr/>
            <p:nvPr/>
          </p:nvSpPr>
          <p:spPr>
            <a:xfrm>
              <a:off x="1533996" y="1583036"/>
              <a:ext cx="450687" cy="2357561"/>
            </a:xfrm>
            <a:prstGeom prst="rect">
              <a:avLst/>
            </a:prstGeom>
            <a:solidFill>
              <a:srgbClr val="D0A27C">
                <a:alpha val="64000"/>
              </a:srgb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50" name="Rechteck 49">
              <a:extLst>
                <a:ext uri="{FF2B5EF4-FFF2-40B4-BE49-F238E27FC236}">
                  <a16:creationId xmlns:a16="http://schemas.microsoft.com/office/drawing/2014/main" id="{119F6DD7-50DD-DCAC-FA3E-8591E11E9945}"/>
                </a:ext>
              </a:extLst>
            </p:cNvPr>
            <p:cNvSpPr/>
            <p:nvPr/>
          </p:nvSpPr>
          <p:spPr>
            <a:xfrm>
              <a:off x="1533995" y="1247642"/>
              <a:ext cx="450687" cy="335394"/>
            </a:xfrm>
            <a:prstGeom prst="rect">
              <a:avLst/>
            </a:prstGeom>
            <a:solidFill>
              <a:schemeClr val="accent6">
                <a:lumMod val="75000"/>
                <a:alpha val="62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619D1507-BCD1-271F-ED20-9F3EA56134EF}"/>
                </a:ext>
              </a:extLst>
            </p:cNvPr>
            <p:cNvSpPr/>
            <p:nvPr/>
          </p:nvSpPr>
          <p:spPr>
            <a:xfrm>
              <a:off x="1533996" y="3940597"/>
              <a:ext cx="450687" cy="350669"/>
            </a:xfrm>
            <a:prstGeom prst="rect">
              <a:avLst/>
            </a:prstGeom>
            <a:solidFill>
              <a:schemeClr val="accent6">
                <a:lumMod val="75000"/>
                <a:alpha val="62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</p:grp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26D2293-EE57-20F8-BC2D-8B8B125BE894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I. BASICS</a:t>
            </a:r>
          </a:p>
        </p:txBody>
      </p:sp>
    </p:spTree>
    <p:extLst>
      <p:ext uri="{BB962C8B-B14F-4D97-AF65-F5344CB8AC3E}">
        <p14:creationId xmlns:p14="http://schemas.microsoft.com/office/powerpoint/2010/main" val="100616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919E1A-CD63-2FFD-E48A-6BD34719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04C92-A893-4BB5-9469-CC494504B9AB}" type="datetime1">
              <a:rPr lang="de-DE" smtClean="0"/>
              <a:t>14.12.2022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DCF653-A724-F496-1681-0202C0E30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Matthias Gültig - Bachelor's Thesis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99F6364-395F-FBC5-9972-371746EEC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58071386-A14F-C54B-1054-487043224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Experimental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62" name="Textfeld 61">
            <a:extLst>
              <a:ext uri="{FF2B5EF4-FFF2-40B4-BE49-F238E27FC236}">
                <a16:creationId xmlns:a16="http://schemas.microsoft.com/office/drawing/2014/main" id="{BEC33601-F134-5D4B-9414-012B83E9B9B8}"/>
              </a:ext>
            </a:extLst>
          </p:cNvPr>
          <p:cNvSpPr txBox="1"/>
          <p:nvPr/>
        </p:nvSpPr>
        <p:spPr>
          <a:xfrm>
            <a:off x="1278075" y="3895463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sand</a:t>
            </a:r>
            <a:endParaRPr lang="de-DE" dirty="0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5370B986-F183-038D-F583-FE8242B8F3AB}"/>
              </a:ext>
            </a:extLst>
          </p:cNvPr>
          <p:cNvSpPr txBox="1"/>
          <p:nvPr/>
        </p:nvSpPr>
        <p:spPr>
          <a:xfrm>
            <a:off x="1278075" y="152714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sand</a:t>
            </a:r>
            <a:endParaRPr lang="de-DE" dirty="0"/>
          </a:p>
        </p:txBody>
      </p:sp>
      <p:sp>
        <p:nvSpPr>
          <p:cNvPr id="64" name="Textfeld 63">
            <a:extLst>
              <a:ext uri="{FF2B5EF4-FFF2-40B4-BE49-F238E27FC236}">
                <a16:creationId xmlns:a16="http://schemas.microsoft.com/office/drawing/2014/main" id="{639D24C7-AE80-A6CC-59B8-753F709DAB6A}"/>
              </a:ext>
            </a:extLst>
          </p:cNvPr>
          <p:cNvSpPr txBox="1"/>
          <p:nvPr/>
        </p:nvSpPr>
        <p:spPr>
          <a:xfrm>
            <a:off x="1278075" y="2763312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 err="1"/>
              <a:t>contaminated</a:t>
            </a:r>
            <a:r>
              <a:rPr lang="de-DE" sz="1600" dirty="0"/>
              <a:t> </a:t>
            </a:r>
            <a:r>
              <a:rPr lang="de-DE" sz="1600" dirty="0" err="1"/>
              <a:t>soil</a:t>
            </a:r>
            <a:endParaRPr lang="de-DE" dirty="0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B26D2293-EE57-20F8-BC2D-8B8B125BE894}"/>
              </a:ext>
            </a:extLst>
          </p:cNvPr>
          <p:cNvSpPr/>
          <p:nvPr/>
        </p:nvSpPr>
        <p:spPr>
          <a:xfrm>
            <a:off x="7406009" y="75753"/>
            <a:ext cx="1696045" cy="261418"/>
          </a:xfrm>
          <a:prstGeom prst="roundRect">
            <a:avLst/>
          </a:prstGeom>
          <a:noFill/>
          <a:ln>
            <a:solidFill>
              <a:srgbClr val="0051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I. BASICS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38464102-0989-07E8-5072-0242988AA7B7}"/>
              </a:ext>
            </a:extLst>
          </p:cNvPr>
          <p:cNvCxnSpPr>
            <a:cxnSpLocks/>
          </p:cNvCxnSpPr>
          <p:nvPr/>
        </p:nvCxnSpPr>
        <p:spPr>
          <a:xfrm>
            <a:off x="1060024" y="1123118"/>
            <a:ext cx="0" cy="33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6F1E383F-2AFA-F96F-F555-2A52B97DB662}"/>
              </a:ext>
            </a:extLst>
          </p:cNvPr>
          <p:cNvCxnSpPr>
            <a:cxnSpLocks/>
          </p:cNvCxnSpPr>
          <p:nvPr/>
        </p:nvCxnSpPr>
        <p:spPr>
          <a:xfrm>
            <a:off x="1048060" y="4356591"/>
            <a:ext cx="0" cy="330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DA88329-EA32-6407-87F6-A1A11C4E53A0}"/>
              </a:ext>
            </a:extLst>
          </p:cNvPr>
          <p:cNvGrpSpPr/>
          <p:nvPr/>
        </p:nvGrpSpPr>
        <p:grpSpPr>
          <a:xfrm>
            <a:off x="468313" y="4322639"/>
            <a:ext cx="1159494" cy="684076"/>
            <a:chOff x="3857625" y="4733924"/>
            <a:chExt cx="1159494" cy="684076"/>
          </a:xfrm>
        </p:grpSpPr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61CA8425-3043-D704-926D-B8595FC902D9}"/>
                </a:ext>
              </a:extLst>
            </p:cNvPr>
            <p:cNvCxnSpPr/>
            <p:nvPr/>
          </p:nvCxnSpPr>
          <p:spPr>
            <a:xfrm>
              <a:off x="3857625" y="4733925"/>
              <a:ext cx="0" cy="6840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16EAFA00-2677-5424-9CF8-24C388215F45}"/>
                </a:ext>
              </a:extLst>
            </p:cNvPr>
            <p:cNvCxnSpPr/>
            <p:nvPr/>
          </p:nvCxnSpPr>
          <p:spPr>
            <a:xfrm>
              <a:off x="5017119" y="4733924"/>
              <a:ext cx="0" cy="6840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C956FE1A-9284-4239-820D-A32AEB877C4C}"/>
              </a:ext>
            </a:extLst>
          </p:cNvPr>
          <p:cNvCxnSpPr>
            <a:cxnSpLocks/>
          </p:cNvCxnSpPr>
          <p:nvPr/>
        </p:nvCxnSpPr>
        <p:spPr>
          <a:xfrm>
            <a:off x="468313" y="5006714"/>
            <a:ext cx="115949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hteck 14">
            <a:extLst>
              <a:ext uri="{FF2B5EF4-FFF2-40B4-BE49-F238E27FC236}">
                <a16:creationId xmlns:a16="http://schemas.microsoft.com/office/drawing/2014/main" id="{6121D795-241F-5BF4-C4C6-6313055EF9FE}"/>
              </a:ext>
            </a:extLst>
          </p:cNvPr>
          <p:cNvSpPr/>
          <p:nvPr/>
        </p:nvSpPr>
        <p:spPr>
          <a:xfrm>
            <a:off x="827391" y="1865932"/>
            <a:ext cx="450687" cy="2052825"/>
          </a:xfrm>
          <a:prstGeom prst="rect">
            <a:avLst/>
          </a:prstGeom>
          <a:solidFill>
            <a:srgbClr val="D0A27C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302CF5B-C4CD-7C5B-1F6A-8BEDD3C9551F}"/>
              </a:ext>
            </a:extLst>
          </p:cNvPr>
          <p:cNvSpPr/>
          <p:nvPr/>
        </p:nvSpPr>
        <p:spPr>
          <a:xfrm>
            <a:off x="827390" y="1573891"/>
            <a:ext cx="450687" cy="29204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9A3B380B-7708-1317-AD96-D8444A1C13DB}"/>
              </a:ext>
            </a:extLst>
          </p:cNvPr>
          <p:cNvSpPr/>
          <p:nvPr/>
        </p:nvSpPr>
        <p:spPr>
          <a:xfrm>
            <a:off x="827391" y="3918757"/>
            <a:ext cx="450687" cy="305342"/>
          </a:xfrm>
          <a:prstGeom prst="rect">
            <a:avLst/>
          </a:prstGeom>
          <a:solidFill>
            <a:schemeClr val="accent6">
              <a:lumMod val="75000"/>
              <a:alpha val="97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8528BA72-07D3-3541-ED0F-9A8B9BA79802}"/>
              </a:ext>
            </a:extLst>
          </p:cNvPr>
          <p:cNvSpPr/>
          <p:nvPr/>
        </p:nvSpPr>
        <p:spPr>
          <a:xfrm>
            <a:off x="872733" y="1499910"/>
            <a:ext cx="360000" cy="2826763"/>
          </a:xfrm>
          <a:prstGeom prst="rec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A4722E3-88F5-7E10-45C8-02389B6D53E7}"/>
              </a:ext>
            </a:extLst>
          </p:cNvPr>
          <p:cNvSpPr txBox="1"/>
          <p:nvPr/>
        </p:nvSpPr>
        <p:spPr>
          <a:xfrm>
            <a:off x="753148" y="2452042"/>
            <a:ext cx="613752" cy="803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4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19871568-C785-BF50-381E-3F13F9336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8671" y="1250163"/>
            <a:ext cx="5813974" cy="356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7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theme/theme1.xml><?xml version="1.0" encoding="utf-8"?>
<a:theme xmlns:a="http://schemas.openxmlformats.org/drawingml/2006/main" name="Uni_Stuttgart DE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2.xml><?xml version="1.0" encoding="utf-8"?>
<a:theme xmlns:a="http://schemas.openxmlformats.org/drawingml/2006/main" name="Uni_Stuttgart ENG">
  <a:themeElements>
    <a:clrScheme name="Universitaet_Stuttgart_Color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9388" indent="-179388"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Vorlage D_16zu10_2016 FINAL.pptx" id="{8DB6FAF9-6A4F-4D75-A683-D48AEF9AAE50}" vid="{57EAAEE8-FD76-4127-9847-2D51CF0FFF07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UNI Vorlage D_16zu10</Template>
  <TotalTime>0</TotalTime>
  <Words>1605</Words>
  <Application>Microsoft Office PowerPoint</Application>
  <PresentationFormat>Bildschirmpräsentation (16:10)</PresentationFormat>
  <Paragraphs>431</Paragraphs>
  <Slides>32</Slides>
  <Notes>18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32</vt:i4>
      </vt:variant>
    </vt:vector>
  </HeadingPairs>
  <TitlesOfParts>
    <vt:vector size="37" baseType="lpstr">
      <vt:lpstr>Arial</vt:lpstr>
      <vt:lpstr>Calibri</vt:lpstr>
      <vt:lpstr>Cambria Math</vt:lpstr>
      <vt:lpstr>Uni_Stuttgart DE</vt:lpstr>
      <vt:lpstr>Uni_Stuttgart ENG</vt:lpstr>
      <vt:lpstr>Learning a contaminant transport solver for PFAS with FINN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Experimental data</vt:lpstr>
      <vt:lpstr>Experimental data</vt:lpstr>
      <vt:lpstr>PowerPoint-Präsentation</vt:lpstr>
      <vt:lpstr>Model equation</vt:lpstr>
      <vt:lpstr>Model equation</vt:lpstr>
      <vt:lpstr>Model equation</vt:lpstr>
      <vt:lpstr>PowerPoint-Präsentation</vt:lpstr>
      <vt:lpstr>PowerPoint-Präsentation</vt:lpstr>
      <vt:lpstr>Embedding into FINN: Reformulation of the equations</vt:lpstr>
      <vt:lpstr>PowerPoint-Präsentation</vt:lpstr>
      <vt:lpstr>PowerPoint-Präsentation</vt:lpstr>
      <vt:lpstr>Embedding into FINN</vt:lpstr>
      <vt:lpstr>Embedding into FINN: Validation with FD solver</vt:lpstr>
      <vt:lpstr>Embedding into FINN: Physics-informed functional relations</vt:lpstr>
      <vt:lpstr>PowerPoint-Präsentation</vt:lpstr>
      <vt:lpstr>Embedding into FINN: Loss calculation</vt:lpstr>
      <vt:lpstr>PowerPoint-Präsentation</vt:lpstr>
      <vt:lpstr>Results: Training with experiment N1_1</vt:lpstr>
      <vt:lpstr>Results: Training with experiment N1_1</vt:lpstr>
      <vt:lpstr>Results: Testing with experiment N1_3</vt:lpstr>
      <vt:lpstr>Results: Testing with experiment N1_3</vt:lpstr>
      <vt:lpstr>Results: Comparison with experimental N1_3</vt:lpstr>
      <vt:lpstr>Outlook</vt:lpstr>
      <vt:lpstr>PowerPoint-Präsentation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2016-04-20T15:35:02Z</dcterms:created>
  <dcterms:modified xsi:type="dcterms:W3CDTF">2022-12-14T20:57:35Z</dcterms:modified>
</cp:coreProperties>
</file>